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9" r:id="rId3"/>
    <p:sldId id="284" r:id="rId4"/>
    <p:sldId id="285" r:id="rId5"/>
    <p:sldId id="259" r:id="rId6"/>
    <p:sldId id="262" r:id="rId7"/>
    <p:sldId id="279" r:id="rId8"/>
    <p:sldId id="261" r:id="rId9"/>
    <p:sldId id="263" r:id="rId10"/>
    <p:sldId id="280" r:id="rId11"/>
    <p:sldId id="289" r:id="rId12"/>
    <p:sldId id="290" r:id="rId13"/>
    <p:sldId id="260" r:id="rId14"/>
    <p:sldId id="278" r:id="rId15"/>
    <p:sldId id="258" r:id="rId16"/>
    <p:sldId id="266" r:id="rId17"/>
    <p:sldId id="265" r:id="rId18"/>
    <p:sldId id="267" r:id="rId19"/>
    <p:sldId id="268" r:id="rId20"/>
    <p:sldId id="272" r:id="rId21"/>
    <p:sldId id="275" r:id="rId22"/>
    <p:sldId id="276" r:id="rId23"/>
    <p:sldId id="277" r:id="rId24"/>
    <p:sldId id="281" r:id="rId25"/>
    <p:sldId id="282" r:id="rId26"/>
    <p:sldId id="283" r:id="rId27"/>
    <p:sldId id="286" r:id="rId28"/>
    <p:sldId id="287" r:id="rId29"/>
    <p:sldId id="292"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CC"/>
    <a:srgbClr val="FFCC99"/>
    <a:srgbClr val="FF9966"/>
    <a:srgbClr val="F7E6A7"/>
    <a:srgbClr val="FFFFCC"/>
    <a:srgbClr val="A50021"/>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F484E1F-E775-489D-9F0F-27255FF4E0E0}" type="datetimeFigureOut">
              <a:rPr lang="el-GR"/>
              <a:pPr>
                <a:defRPr/>
              </a:pPr>
              <a:t>24/4/2018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DC076E7B-1E60-475B-B716-CCCEA547E950}"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3277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2884EB-5E76-4CDF-AC65-CA582E6A90E8}" type="slidenum">
              <a:rPr lang="el-GR" smtClean="0"/>
              <a:pPr/>
              <a:t>10</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7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
        <p:nvSpPr>
          <p:cNvPr id="33795" name="Shape 74"/>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48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EEE053-406A-4BFD-89C5-D9EB358B0284}" type="slidenum">
              <a:rPr lang="el-GR" smtClean="0"/>
              <a:pPr/>
              <a:t>14</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6855A9E-CE8A-42E8-A8ED-C03427B0776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EDF41BD-7C93-4B78-9BA7-79794CC1D33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12C9382-635F-4B97-91D1-D3A1237BF522}"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524000" y="1905000"/>
            <a:ext cx="3429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05400" y="1905000"/>
            <a:ext cx="3429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B5A0753-0096-47A9-880E-8754369B78F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1A56735-1E98-4E72-8583-C314FD4FD4B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9733AF1-F25A-4D39-845F-91A9CBE736B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8A97BA6-57C1-4DA7-891F-C4197716427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A5986088-CA42-4DE9-A7A2-5F4CD1C3FF6B}"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4D12E9F8-5DBB-405A-82A9-D383CED2AA5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429A464-21BE-4F25-8291-E448F54E48C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24362E8-A482-43EC-A11E-FB0A53DC8294}"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EFA09D4-1A70-43CF-A743-AE45515E3F2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alpha val="95000"/>
              </a:srgbClr>
            </a:gs>
            <a:gs pos="100000">
              <a:srgbClr val="A5002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D8BED1D-D6BB-4597-9648-333FEF3D5D8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4663" y="260350"/>
            <a:ext cx="4859337" cy="1209675"/>
          </a:xfrm>
        </p:spPr>
        <p:txBody>
          <a:bodyPr/>
          <a:lstStyle/>
          <a:p>
            <a:pPr eaLnBrk="1" hangingPunct="1"/>
            <a:r>
              <a:rPr lang="el-GR" sz="5400" b="1" smtClean="0">
                <a:solidFill>
                  <a:srgbClr val="FF9933"/>
                </a:solidFill>
              </a:rPr>
              <a:t>Αντισύλληψη</a:t>
            </a:r>
          </a:p>
        </p:txBody>
      </p:sp>
      <p:sp>
        <p:nvSpPr>
          <p:cNvPr id="2051" name="Rectangle 3"/>
          <p:cNvSpPr>
            <a:spLocks noGrp="1" noChangeArrowheads="1"/>
          </p:cNvSpPr>
          <p:nvPr>
            <p:ph type="subTitle" idx="1"/>
          </p:nvPr>
        </p:nvSpPr>
        <p:spPr>
          <a:xfrm>
            <a:off x="4427538" y="1628775"/>
            <a:ext cx="4464050" cy="5113338"/>
          </a:xfrm>
        </p:spPr>
        <p:txBody>
          <a:bodyPr/>
          <a:lstStyle/>
          <a:p>
            <a:pPr eaLnBrk="1" hangingPunct="1">
              <a:lnSpc>
                <a:spcPct val="80000"/>
              </a:lnSpc>
            </a:pPr>
            <a:r>
              <a:rPr lang="el-GR" smtClean="0">
                <a:solidFill>
                  <a:srgbClr val="F7E6A7"/>
                </a:solidFill>
              </a:rPr>
              <a:t>Γενική ορολογία αντισύλληψης: είναι η μέθοδος που χρησιμοποιείται για την αποφυγή ανεπιθύμητης εγκυμοσύνης και μετάδοσης σεξουαλικώς μεταδιδόμενων νοσημάτων, στην περίπτωση που έχει ελεύθερη σεξουαλική επαφή το ζευγάρι.</a:t>
            </a:r>
            <a:r>
              <a:rPr lang="el-GR" sz="2000" smtClean="0">
                <a:solidFill>
                  <a:srgbClr val="F7E6A7"/>
                </a:solidFill>
              </a:rPr>
              <a:t> </a:t>
            </a:r>
          </a:p>
        </p:txBody>
      </p:sp>
      <p:pic>
        <p:nvPicPr>
          <p:cNvPr id="2052" name="Picture 7" descr="antis434"/>
          <p:cNvPicPr>
            <a:picLocks noChangeAspect="1" noChangeArrowheads="1"/>
          </p:cNvPicPr>
          <p:nvPr/>
        </p:nvPicPr>
        <p:blipFill>
          <a:blip r:embed="rId2" cstate="print"/>
          <a:srcRect/>
          <a:stretch>
            <a:fillRect/>
          </a:stretch>
        </p:blipFill>
        <p:spPr bwMode="auto">
          <a:xfrm>
            <a:off x="755650" y="2133600"/>
            <a:ext cx="3384550" cy="2814638"/>
          </a:xfrm>
          <a:prstGeom prst="rect">
            <a:avLst/>
          </a:prstGeom>
          <a:noFill/>
          <a:ln w="9525">
            <a:noFill/>
            <a:miter lim="800000"/>
            <a:headEnd/>
            <a:tailEnd/>
          </a:ln>
        </p:spPr>
      </p:pic>
      <p:pic>
        <p:nvPicPr>
          <p:cNvPr id="2053" name="Picture 5" descr="επείγουσα-αντισύλληψη-620x264"/>
          <p:cNvPicPr>
            <a:picLocks noChangeAspect="1" noChangeArrowheads="1"/>
          </p:cNvPicPr>
          <p:nvPr/>
        </p:nvPicPr>
        <p:blipFill>
          <a:blip r:embed="rId3" cstate="print"/>
          <a:srcRect r="7704"/>
          <a:stretch>
            <a:fillRect/>
          </a:stretch>
        </p:blipFill>
        <p:spPr bwMode="auto">
          <a:xfrm>
            <a:off x="755650" y="5084763"/>
            <a:ext cx="3455988" cy="1593850"/>
          </a:xfrm>
          <a:prstGeom prst="rect">
            <a:avLst/>
          </a:prstGeom>
          <a:noFill/>
          <a:ln w="9525">
            <a:noFill/>
            <a:miter lim="800000"/>
            <a:headEnd/>
            <a:tailEnd/>
          </a:ln>
        </p:spPr>
      </p:pic>
      <p:pic>
        <p:nvPicPr>
          <p:cNvPr id="2054" name="5 - Εικόνα" descr="if-you-don-t-use-a-condom.jpg"/>
          <p:cNvPicPr>
            <a:picLocks noChangeAspect="1"/>
          </p:cNvPicPr>
          <p:nvPr/>
        </p:nvPicPr>
        <p:blipFill>
          <a:blip r:embed="rId4" cstate="print"/>
          <a:srcRect l="14291" t="14894" r="13004" b="23404"/>
          <a:stretch>
            <a:fillRect/>
          </a:stretch>
        </p:blipFill>
        <p:spPr bwMode="auto">
          <a:xfrm>
            <a:off x="684213" y="115888"/>
            <a:ext cx="3527425"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388" y="404813"/>
          <a:ext cx="8712968" cy="6009557"/>
        </p:xfrm>
        <a:graphic>
          <a:graphicData uri="http://schemas.openxmlformats.org/drawingml/2006/table">
            <a:tbl>
              <a:tblPr firstRow="1" bandRow="1">
                <a:tableStyleId>{5C22544A-7EE6-4342-B048-85BDC9FD1C3A}</a:tableStyleId>
              </a:tblPr>
              <a:tblGrid>
                <a:gridCol w="4356484"/>
                <a:gridCol w="4356484"/>
              </a:tblGrid>
              <a:tr h="499715">
                <a:tc>
                  <a:txBody>
                    <a:bodyPr/>
                    <a:lstStyle/>
                    <a:p>
                      <a:r>
                        <a:rPr lang="el-GR" dirty="0" smtClean="0">
                          <a:solidFill>
                            <a:schemeClr val="tx1"/>
                          </a:solidFill>
                        </a:rPr>
                        <a:t>Πλεονεκτήματα</a:t>
                      </a:r>
                      <a:endParaRPr lang="el-GR" dirty="0">
                        <a:solidFill>
                          <a:schemeClr val="tx1"/>
                        </a:solidFill>
                      </a:endParaRPr>
                    </a:p>
                  </a:txBody>
                  <a:tcPr>
                    <a:solidFill>
                      <a:srgbClr val="F7E6A7"/>
                    </a:solidFill>
                  </a:tcPr>
                </a:tc>
                <a:tc>
                  <a:txBody>
                    <a:bodyPr/>
                    <a:lstStyle/>
                    <a:p>
                      <a:r>
                        <a:rPr lang="el-GR" sz="1800" b="1" u="sng" dirty="0" smtClean="0">
                          <a:solidFill>
                            <a:schemeClr val="tx1"/>
                          </a:solidFill>
                        </a:rPr>
                        <a:t>Μειονεκτήματα</a:t>
                      </a:r>
                      <a:endParaRPr lang="el-GR" dirty="0">
                        <a:solidFill>
                          <a:schemeClr val="tx1"/>
                        </a:solidFill>
                      </a:endParaRPr>
                    </a:p>
                  </a:txBody>
                  <a:tcPr>
                    <a:solidFill>
                      <a:srgbClr val="F7E6A7"/>
                    </a:solidFill>
                  </a:tcPr>
                </a:tc>
              </a:tr>
              <a:tr h="499715">
                <a:tc>
                  <a:txBody>
                    <a:bodyPr/>
                    <a:lstStyle/>
                    <a:p>
                      <a:pPr>
                        <a:lnSpc>
                          <a:spcPct val="80000"/>
                        </a:lnSpc>
                      </a:pPr>
                      <a:r>
                        <a:rPr lang="el-GR" sz="1600" dirty="0" smtClean="0"/>
                        <a:t>Η γονιμότητα επανέρχεται αμέσως μετά την διακοπή της χρήσης της.</a:t>
                      </a:r>
                      <a:endParaRPr lang="el-GR" sz="1600" dirty="0" smtClean="0">
                        <a:solidFill>
                          <a:srgbClr val="000000"/>
                        </a:solidFill>
                      </a:endParaRPr>
                    </a:p>
                  </a:txBody>
                  <a:tcPr>
                    <a:solidFill>
                      <a:srgbClr val="FFFFCC"/>
                    </a:solidFill>
                  </a:tcPr>
                </a:tc>
                <a:tc>
                  <a:txBody>
                    <a:bodyPr/>
                    <a:lstStyle/>
                    <a:p>
                      <a:pPr>
                        <a:lnSpc>
                          <a:spcPct val="80000"/>
                        </a:lnSpc>
                      </a:pPr>
                      <a:endParaRPr lang="el-GR" sz="1600" b="1" u="sng" dirty="0" smtClean="0"/>
                    </a:p>
                    <a:p>
                      <a:pPr>
                        <a:lnSpc>
                          <a:spcPct val="80000"/>
                        </a:lnSpc>
                      </a:pPr>
                      <a:r>
                        <a:rPr lang="el-GR" sz="1600" dirty="0" smtClean="0"/>
                        <a:t>Πρέπει να τοποθετηθεί από γυναικολόγο την πρώτη φορά</a:t>
                      </a:r>
                    </a:p>
                  </a:txBody>
                  <a:tcPr>
                    <a:solidFill>
                      <a:srgbClr val="FFFFCC"/>
                    </a:solidFill>
                  </a:tcPr>
                </a:tc>
              </a:tr>
              <a:tr h="499715">
                <a:tc>
                  <a:txBody>
                    <a:bodyPr/>
                    <a:lstStyle/>
                    <a:p>
                      <a:r>
                        <a:rPr lang="el-GR" sz="1600" dirty="0" smtClean="0">
                          <a:solidFill>
                            <a:srgbClr val="000000"/>
                          </a:solidFill>
                        </a:rPr>
                        <a:t>Ασφαλές</a:t>
                      </a:r>
                      <a:endParaRPr lang="el-GR" sz="1600" dirty="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Χρειάζεται ιατρική συνταγή</a:t>
                      </a:r>
                    </a:p>
                  </a:txBody>
                  <a:tcPr>
                    <a:solidFill>
                      <a:srgbClr val="FFFFCC"/>
                    </a:solidFill>
                  </a:tcPr>
                </a:tc>
              </a:tr>
              <a:tr h="499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Τοποθετείται 2-3 ώρες πριν την επαφή</a:t>
                      </a:r>
                      <a:endParaRPr lang="el-GR" sz="1600" dirty="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Πρέπει να αφήνεται στον κόλπο για 68 ώρες μετά την επαφή</a:t>
                      </a:r>
                    </a:p>
                  </a:txBody>
                  <a:tcPr>
                    <a:solidFill>
                      <a:srgbClr val="FFFFCC"/>
                    </a:solidFill>
                  </a:tcPr>
                </a:tc>
              </a:tr>
              <a:tr h="499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Ελάττωση κινδύνου για καρκίνο του τράχηλου</a:t>
                      </a: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Μπορεί να φύγει από την θέση του</a:t>
                      </a:r>
                    </a:p>
                  </a:txBody>
                  <a:tcPr>
                    <a:solidFill>
                      <a:srgbClr val="FFFFCC"/>
                    </a:solidFill>
                  </a:tcPr>
                </a:tc>
              </a:tr>
              <a:tr h="499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Προφύλαξη ενάντια σε σεξουαλικά μεταδιδόμενα νοσήματα</a:t>
                      </a: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Πρέπει να χρησιμοποιείται κάθε φορά</a:t>
                      </a:r>
                    </a:p>
                  </a:txBody>
                  <a:tcPr>
                    <a:solidFill>
                      <a:srgbClr val="FFFFCC"/>
                    </a:solidFill>
                  </a:tcPr>
                </a:tc>
              </a:tr>
              <a:tr h="499715">
                <a:tc>
                  <a:txBody>
                    <a:bodyPr/>
                    <a:lstStyle/>
                    <a:p>
                      <a:endParaRPr lang="el-GR" sz="1600" dirty="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Πρέπει να αντικαθίσταται τακτικά </a:t>
                      </a:r>
                    </a:p>
                  </a:txBody>
                  <a:tcPr>
                    <a:solidFill>
                      <a:srgbClr val="FFFFCC"/>
                    </a:solidFill>
                  </a:tcPr>
                </a:tc>
              </a:tr>
              <a:tr h="499715">
                <a:tc>
                  <a:txBody>
                    <a:bodyPr/>
                    <a:lstStyle/>
                    <a:p>
                      <a:endParaRPr lang="el-GR" sz="160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Πιθανή</a:t>
                      </a:r>
                      <a:r>
                        <a:rPr lang="el-GR" sz="1600" baseline="0" dirty="0" smtClean="0"/>
                        <a:t> πρόκληση </a:t>
                      </a:r>
                      <a:r>
                        <a:rPr lang="el-GR" sz="1600" dirty="0" smtClean="0"/>
                        <a:t>αλλεργιών</a:t>
                      </a:r>
                      <a:r>
                        <a:rPr lang="el-GR" sz="1600" baseline="0" dirty="0" smtClean="0"/>
                        <a:t> </a:t>
                      </a:r>
                      <a:endParaRPr lang="el-GR" sz="1600" dirty="0" smtClean="0"/>
                    </a:p>
                  </a:txBody>
                  <a:tcPr>
                    <a:solidFill>
                      <a:srgbClr val="FFFFCC"/>
                    </a:solidFill>
                  </a:tcPr>
                </a:tc>
              </a:tr>
              <a:tr h="499715">
                <a:tc>
                  <a:txBody>
                    <a:bodyPr/>
                    <a:lstStyle/>
                    <a:p>
                      <a:endParaRPr lang="el-GR" sz="160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Χρήση σε</a:t>
                      </a:r>
                      <a:r>
                        <a:rPr lang="el-GR" sz="1600" baseline="0" dirty="0" smtClean="0"/>
                        <a:t> συνδυασμό με</a:t>
                      </a:r>
                      <a:r>
                        <a:rPr lang="el-GR" sz="1600" dirty="0" smtClean="0"/>
                        <a:t> σπερματοκτόνο</a:t>
                      </a:r>
                    </a:p>
                  </a:txBody>
                  <a:tcPr>
                    <a:solidFill>
                      <a:srgbClr val="FFFFCC"/>
                    </a:solidFill>
                  </a:tcPr>
                </a:tc>
              </a:tr>
              <a:tr h="499715">
                <a:tc>
                  <a:txBody>
                    <a:bodyPr/>
                    <a:lstStyle/>
                    <a:p>
                      <a:endParaRPr lang="el-GR" sz="1600"/>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Πιθανή αύξηση ουρολοιμώξεων</a:t>
                      </a:r>
                    </a:p>
                  </a:txBody>
                  <a:tcPr>
                    <a:solidFill>
                      <a:srgbClr val="FFFFCC"/>
                    </a:solidFill>
                  </a:tcPr>
                </a:tc>
              </a:tr>
              <a:tr h="499715">
                <a:tc>
                  <a:txBody>
                    <a:bodyPr/>
                    <a:lstStyle/>
                    <a:p>
                      <a:endParaRPr lang="el-GR" sz="1600" dirty="0"/>
                    </a:p>
                  </a:txBody>
                  <a:tcPr>
                    <a:solidFill>
                      <a:srgbClr val="FFFFCC"/>
                    </a:solidFill>
                  </a:tcPr>
                </a:tc>
                <a:tc>
                  <a:txBody>
                    <a:bodyPr/>
                    <a:lstStyle/>
                    <a:p>
                      <a:pPr>
                        <a:lnSpc>
                          <a:spcPct val="80000"/>
                        </a:lnSpc>
                      </a:pPr>
                      <a:r>
                        <a:rPr lang="el-GR" sz="1600" dirty="0" smtClean="0"/>
                        <a:t>Δεν θα πρέπει να χρησιμοποιείται από γυναίκες με ιστορικό τοξικού shock ή με συχνές ουρολοιμώξεις.</a:t>
                      </a:r>
                      <a:endParaRPr lang="el-GR" sz="1600" dirty="0"/>
                    </a:p>
                  </a:txBody>
                  <a:tcPr>
                    <a:solidFill>
                      <a:srgbClr val="FFFFCC"/>
                    </a:solidFill>
                  </a:tcPr>
                </a:tc>
              </a:tr>
            </a:tbl>
          </a:graphicData>
        </a:graphic>
      </p:graphicFrame>
      <p:pic>
        <p:nvPicPr>
          <p:cNvPr id="11304" name="4 - Εικόνα" descr="a495p01.jpg"/>
          <p:cNvPicPr>
            <a:picLocks noChangeAspect="1"/>
          </p:cNvPicPr>
          <p:nvPr/>
        </p:nvPicPr>
        <p:blipFill>
          <a:blip r:embed="rId3" cstate="print"/>
          <a:srcRect/>
          <a:stretch>
            <a:fillRect/>
          </a:stretch>
        </p:blipFill>
        <p:spPr bwMode="auto">
          <a:xfrm>
            <a:off x="179388" y="3716338"/>
            <a:ext cx="1944687" cy="2736850"/>
          </a:xfrm>
          <a:prstGeom prst="rect">
            <a:avLst/>
          </a:prstGeom>
          <a:noFill/>
          <a:ln w="9525">
            <a:noFill/>
            <a:miter lim="800000"/>
            <a:headEnd/>
            <a:tailEnd/>
          </a:ln>
        </p:spPr>
      </p:pic>
      <p:pic>
        <p:nvPicPr>
          <p:cNvPr id="11305" name="5 - Εικόνα" descr="Diaphragm1_Gr.jpg"/>
          <p:cNvPicPr>
            <a:picLocks noChangeAspect="1"/>
          </p:cNvPicPr>
          <p:nvPr/>
        </p:nvPicPr>
        <p:blipFill>
          <a:blip r:embed="rId4" cstate="print"/>
          <a:srcRect/>
          <a:stretch>
            <a:fillRect/>
          </a:stretch>
        </p:blipFill>
        <p:spPr bwMode="auto">
          <a:xfrm>
            <a:off x="2132013" y="3716338"/>
            <a:ext cx="2374900" cy="272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71"/>
          <p:cNvSpPr txBox="1">
            <a:spLocks noChangeArrowheads="1"/>
          </p:cNvSpPr>
          <p:nvPr/>
        </p:nvSpPr>
        <p:spPr bwMode="auto">
          <a:xfrm>
            <a:off x="0" y="0"/>
            <a:ext cx="9082088" cy="6858000"/>
          </a:xfrm>
          <a:prstGeom prst="rect">
            <a:avLst/>
          </a:prstGeom>
          <a:noFill/>
          <a:ln w="9525">
            <a:noFill/>
            <a:miter lim="800000"/>
            <a:headEnd/>
            <a:tailEnd/>
          </a:ln>
        </p:spPr>
        <p:txBody>
          <a:bodyPr lIns="91425" tIns="91425" rIns="91425" bIns="91425" anchor="ctr"/>
          <a:lstStyle/>
          <a:p>
            <a:pPr>
              <a:lnSpc>
                <a:spcPct val="136000"/>
              </a:lnSpc>
              <a:spcAft>
                <a:spcPts val="800"/>
              </a:spcAft>
            </a:pPr>
            <a:r>
              <a:rPr lang="el-GR" sz="1100">
                <a:solidFill>
                  <a:srgbClr val="5E5E5E"/>
                </a:solidFill>
              </a:rPr>
              <a:t>.</a:t>
            </a:r>
          </a:p>
        </p:txBody>
      </p:sp>
      <p:sp>
        <p:nvSpPr>
          <p:cNvPr id="12291" name="2 - Τίτλος"/>
          <p:cNvSpPr>
            <a:spLocks noGrp="1"/>
          </p:cNvSpPr>
          <p:nvPr>
            <p:ph type="title"/>
          </p:nvPr>
        </p:nvSpPr>
        <p:spPr>
          <a:xfrm>
            <a:off x="395288" y="0"/>
            <a:ext cx="8229600" cy="981075"/>
          </a:xfrm>
        </p:spPr>
        <p:txBody>
          <a:bodyPr/>
          <a:lstStyle/>
          <a:p>
            <a:r>
              <a:rPr lang="el-GR" b="1" u="sng" smtClean="0">
                <a:solidFill>
                  <a:srgbClr val="FF9933"/>
                </a:solidFill>
              </a:rPr>
              <a:t>Σπερματοκτόνα</a:t>
            </a:r>
          </a:p>
        </p:txBody>
      </p:sp>
      <p:sp>
        <p:nvSpPr>
          <p:cNvPr id="12292" name="3 - Θέση περιεχομένου"/>
          <p:cNvSpPr>
            <a:spLocks noGrp="1"/>
          </p:cNvSpPr>
          <p:nvPr>
            <p:ph idx="1"/>
          </p:nvPr>
        </p:nvSpPr>
        <p:spPr>
          <a:xfrm>
            <a:off x="468313" y="908050"/>
            <a:ext cx="8229600" cy="4525963"/>
          </a:xfrm>
        </p:spPr>
        <p:txBody>
          <a:bodyPr/>
          <a:lstStyle/>
          <a:p>
            <a:r>
              <a:rPr lang="el-GR" sz="2000" smtClean="0">
                <a:solidFill>
                  <a:srgbClr val="FFCC99"/>
                </a:solidFill>
              </a:rPr>
              <a:t>Eίναι  ουσίες  που  ακινητοποιούν ή καταστρέφουν το σπέρμα.Μελέτες στο εργαστήριο έδειξαν ότι τα περισσότερα από τα κοινά σπερματοκτόνα φονεύουν  τα σεξουαλικά  μεταδιδόμενα παθογόνα μικρόβια</a:t>
            </a:r>
            <a:r>
              <a:rPr lang="en-US" sz="2000" smtClean="0">
                <a:solidFill>
                  <a:srgbClr val="FFCC99"/>
                </a:solidFill>
              </a:rPr>
              <a:t>.</a:t>
            </a:r>
            <a:r>
              <a:rPr lang="el-GR" sz="2000" smtClean="0">
                <a:solidFill>
                  <a:srgbClr val="5E5E5E"/>
                </a:solidFill>
              </a:rPr>
              <a:t> </a:t>
            </a:r>
            <a:r>
              <a:rPr lang="el-GR" sz="2000" smtClean="0">
                <a:solidFill>
                  <a:srgbClr val="FFCC99"/>
                </a:solidFill>
              </a:rPr>
              <a:t>Πρέπει να χρησιμοποιείται πρόσθετη ποσότητα ΣΚ κάθε φορά που επαναλαμβάνεται η συνουσία.</a:t>
            </a:r>
          </a:p>
        </p:txBody>
      </p:sp>
      <p:pic>
        <p:nvPicPr>
          <p:cNvPr id="12293" name="4 - Εικόνα" descr="spermicide.jpg"/>
          <p:cNvPicPr>
            <a:picLocks noChangeAspect="1"/>
          </p:cNvPicPr>
          <p:nvPr/>
        </p:nvPicPr>
        <p:blipFill>
          <a:blip r:embed="rId3" cstate="print"/>
          <a:srcRect/>
          <a:stretch>
            <a:fillRect/>
          </a:stretch>
        </p:blipFill>
        <p:spPr bwMode="auto">
          <a:xfrm>
            <a:off x="179388" y="3068638"/>
            <a:ext cx="4176712" cy="3213100"/>
          </a:xfrm>
          <a:prstGeom prst="rect">
            <a:avLst/>
          </a:prstGeom>
          <a:noFill/>
          <a:ln w="9525">
            <a:noFill/>
            <a:miter lim="800000"/>
            <a:headEnd/>
            <a:tailEnd/>
          </a:ln>
        </p:spPr>
      </p:pic>
      <p:pic>
        <p:nvPicPr>
          <p:cNvPr id="12294" name="7 - Εικόνα" descr="hellodaddy.jpg"/>
          <p:cNvPicPr>
            <a:picLocks noChangeAspect="1"/>
          </p:cNvPicPr>
          <p:nvPr/>
        </p:nvPicPr>
        <p:blipFill>
          <a:blip r:embed="rId4" cstate="print"/>
          <a:srcRect l="3091" t="4247" r="4025" b="2335"/>
          <a:stretch>
            <a:fillRect/>
          </a:stretch>
        </p:blipFill>
        <p:spPr bwMode="auto">
          <a:xfrm>
            <a:off x="4572000" y="3068638"/>
            <a:ext cx="4327525" cy="324008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 Θέση περιεχομένου"/>
          <p:cNvSpPr>
            <a:spLocks noGrp="1"/>
          </p:cNvSpPr>
          <p:nvPr>
            <p:ph idx="1"/>
          </p:nvPr>
        </p:nvSpPr>
        <p:spPr>
          <a:xfrm>
            <a:off x="395288" y="0"/>
            <a:ext cx="8229600" cy="4525963"/>
          </a:xfrm>
        </p:spPr>
        <p:txBody>
          <a:bodyPr/>
          <a:lstStyle/>
          <a:p>
            <a:pPr>
              <a:buFontTx/>
              <a:buNone/>
            </a:pPr>
            <a:r>
              <a:rPr lang="el-GR" sz="3600" smtClean="0"/>
              <a:t>   </a:t>
            </a:r>
            <a:r>
              <a:rPr lang="el-GR" sz="3600" smtClean="0">
                <a:solidFill>
                  <a:srgbClr val="FFC000"/>
                </a:solidFill>
              </a:rPr>
              <a:t> </a:t>
            </a:r>
            <a:r>
              <a:rPr lang="el-GR" sz="2000" b="1" u="sng" smtClean="0">
                <a:solidFill>
                  <a:srgbClr val="FF99CC"/>
                </a:solidFill>
              </a:rPr>
              <a:t>Αποτελεσματικότητα</a:t>
            </a:r>
            <a:endParaRPr lang="el-GR" sz="2000" b="1" smtClean="0">
              <a:solidFill>
                <a:srgbClr val="FF99CC"/>
              </a:solidFill>
            </a:endParaRPr>
          </a:p>
          <a:p>
            <a:r>
              <a:rPr lang="el-GR" sz="2000" smtClean="0">
                <a:solidFill>
                  <a:srgbClr val="FFCC99"/>
                </a:solidFill>
              </a:rPr>
              <a:t>Ένα σπερματοκτόνο είναι ιδιαίτερα αποτελεσματικό όταν χρησιμοποιείται με άλλη μέθοδο φραγμού όπως το προφυλακτικό ή το διάφραγμα. Τοποθετείται στον κόλπο από 5 έως 15 λεπτά πριν την επαφή. Όταν χρησιμοποιείται μόνο του, είναι περίπου 79-94% αποτελεσματικό στην πρόληψη της εγκυμοσύνης</a:t>
            </a:r>
            <a:r>
              <a:rPr lang="el-GR" sz="2000" smtClean="0">
                <a:solidFill>
                  <a:srgbClr val="FFC000"/>
                </a:solidFill>
              </a:rPr>
              <a:t>.</a:t>
            </a:r>
            <a:br>
              <a:rPr lang="el-GR" sz="2000" smtClean="0">
                <a:solidFill>
                  <a:srgbClr val="FFC000"/>
                </a:solidFill>
              </a:rPr>
            </a:br>
            <a:r>
              <a:rPr lang="el-GR" sz="2000" b="1" smtClean="0">
                <a:solidFill>
                  <a:srgbClr val="FF99CC"/>
                </a:solidFill>
              </a:rPr>
              <a:t>    </a:t>
            </a:r>
            <a:r>
              <a:rPr lang="el-GR" sz="2000" b="1" u="sng" smtClean="0">
                <a:solidFill>
                  <a:srgbClr val="FF99CC"/>
                </a:solidFill>
              </a:rPr>
              <a:t>Μειονεκτήματα </a:t>
            </a:r>
          </a:p>
          <a:p>
            <a:r>
              <a:rPr lang="el-GR" sz="2000" smtClean="0">
                <a:solidFill>
                  <a:srgbClr val="FFCC99"/>
                </a:solidFill>
              </a:rPr>
              <a:t>Μπορούν να προκαλέσουν κολπικό  ερεθισμό και βλάβη στον βλεννογόνο του κόλπου. Αυξάνει  την  πιθανότητα μετάδοσης του HIV και άλλων ΣΜΝ. Πιθανότητα ύπαρξης κολοβακτηριδίου στον κόλπο και μόλυνσης του ουροποιητικού συστήματος. Υπάρχει πιθανότητα συστηματικής απορρόφησης του ΣΚ.</a:t>
            </a:r>
          </a:p>
          <a:p>
            <a:endParaRPr lang="el-GR" smtClean="0"/>
          </a:p>
        </p:txBody>
      </p:sp>
      <p:pic>
        <p:nvPicPr>
          <p:cNvPr id="13315" name="4 - Εικόνα" descr="i2159.jpg"/>
          <p:cNvPicPr>
            <a:picLocks noChangeAspect="1"/>
          </p:cNvPicPr>
          <p:nvPr/>
        </p:nvPicPr>
        <p:blipFill>
          <a:blip r:embed="rId2" cstate="print"/>
          <a:srcRect/>
          <a:stretch>
            <a:fillRect/>
          </a:stretch>
        </p:blipFill>
        <p:spPr bwMode="auto">
          <a:xfrm>
            <a:off x="1116013" y="4149725"/>
            <a:ext cx="3336925" cy="2501900"/>
          </a:xfrm>
          <a:prstGeom prst="rect">
            <a:avLst/>
          </a:prstGeom>
          <a:noFill/>
          <a:ln w="9525">
            <a:noFill/>
            <a:miter lim="800000"/>
            <a:headEnd/>
            <a:tailEnd/>
          </a:ln>
        </p:spPr>
      </p:pic>
      <p:pic>
        <p:nvPicPr>
          <p:cNvPr id="13316" name="5 - Εικόνα" descr="sperm-not-allowed.jpg"/>
          <p:cNvPicPr>
            <a:picLocks noChangeAspect="1"/>
          </p:cNvPicPr>
          <p:nvPr/>
        </p:nvPicPr>
        <p:blipFill>
          <a:blip r:embed="rId3" cstate="print"/>
          <a:srcRect/>
          <a:stretch>
            <a:fillRect/>
          </a:stretch>
        </p:blipFill>
        <p:spPr bwMode="auto">
          <a:xfrm>
            <a:off x="4859338" y="4149725"/>
            <a:ext cx="38100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71450"/>
            <a:ext cx="9144000" cy="1143000"/>
          </a:xfrm>
        </p:spPr>
        <p:txBody>
          <a:bodyPr/>
          <a:lstStyle/>
          <a:p>
            <a:pPr eaLnBrk="1" hangingPunct="1"/>
            <a:r>
              <a:rPr lang="el-GR" b="1" smtClean="0">
                <a:solidFill>
                  <a:srgbClr val="FF9933"/>
                </a:solidFill>
              </a:rPr>
              <a:t>Αντισυλληπτικά χάπια</a:t>
            </a:r>
          </a:p>
        </p:txBody>
      </p:sp>
      <p:sp>
        <p:nvSpPr>
          <p:cNvPr id="6147" name="Rectangle 3"/>
          <p:cNvSpPr>
            <a:spLocks noGrp="1" noChangeArrowheads="1"/>
          </p:cNvSpPr>
          <p:nvPr>
            <p:ph type="body" idx="1"/>
          </p:nvPr>
        </p:nvSpPr>
        <p:spPr>
          <a:xfrm>
            <a:off x="0" y="1096963"/>
            <a:ext cx="5543550" cy="5761037"/>
          </a:xfrm>
        </p:spPr>
        <p:txBody>
          <a:bodyPr/>
          <a:lstStyle/>
          <a:p>
            <a:pPr eaLnBrk="1" hangingPunct="1">
              <a:lnSpc>
                <a:spcPct val="80000"/>
              </a:lnSpc>
              <a:defRPr/>
            </a:pPr>
            <a:r>
              <a:rPr lang="el-GR" sz="2200" dirty="0" smtClean="0">
                <a:solidFill>
                  <a:srgbClr val="FFFFCC"/>
                </a:solidFill>
                <a:latin typeface="+mj-lt"/>
              </a:rPr>
              <a:t>Μια ασφαλής και οικονομική μέθοδος. </a:t>
            </a:r>
            <a:br>
              <a:rPr lang="el-GR" sz="2200" dirty="0" smtClean="0">
                <a:solidFill>
                  <a:srgbClr val="FFFFCC"/>
                </a:solidFill>
                <a:latin typeface="+mj-lt"/>
              </a:rPr>
            </a:br>
            <a:r>
              <a:rPr lang="el-GR" sz="2200" dirty="0" smtClean="0">
                <a:solidFill>
                  <a:srgbClr val="FFFFCC"/>
                </a:solidFill>
                <a:latin typeface="+mj-lt"/>
              </a:rPr>
              <a:t>Αποτελεσματικότητα: 99%  </a:t>
            </a:r>
          </a:p>
          <a:p>
            <a:pPr eaLnBrk="1" hangingPunct="1">
              <a:lnSpc>
                <a:spcPct val="80000"/>
              </a:lnSpc>
              <a:defRPr/>
            </a:pPr>
            <a:r>
              <a:rPr lang="el-GR" sz="2200" dirty="0" smtClean="0">
                <a:solidFill>
                  <a:srgbClr val="FFFFCC"/>
                </a:solidFill>
                <a:latin typeface="+mj-lt"/>
              </a:rPr>
              <a:t>Περιέχει δύο ορμόνες: οιστρογόνο και προγεστερόνη. </a:t>
            </a:r>
          </a:p>
          <a:p>
            <a:pPr eaLnBrk="1" hangingPunct="1">
              <a:lnSpc>
                <a:spcPct val="80000"/>
              </a:lnSpc>
              <a:defRPr/>
            </a:pPr>
            <a:r>
              <a:rPr lang="el-GR" sz="2200" dirty="0" smtClean="0">
                <a:solidFill>
                  <a:srgbClr val="FFFFCC"/>
                </a:solidFill>
                <a:latin typeface="+mj-lt"/>
              </a:rPr>
              <a:t>Το χάπι αρχίζει την πρώτη μέρα της περιόδου, λαμβάνεται καθημερινά και χωρίς διακοπή. </a:t>
            </a:r>
          </a:p>
          <a:p>
            <a:pPr eaLnBrk="1" hangingPunct="1">
              <a:lnSpc>
                <a:spcPct val="80000"/>
              </a:lnSpc>
              <a:defRPr/>
            </a:pPr>
            <a:r>
              <a:rPr lang="el-GR" sz="2200" dirty="0" smtClean="0">
                <a:solidFill>
                  <a:srgbClr val="FFFFCC"/>
                </a:solidFill>
                <a:latin typeface="+mj-lt"/>
              </a:rPr>
              <a:t>Το χάπι εμποδίζει την ωορρηξία και αλλάζει τη σύσταση της βλέννας του τραχήλου. Με αυτόν τον τρόπο το σπέρμα δεν μπορεί να εισχωρήσει στον τράχηλο και να εισέλθει στη μήτρα.</a:t>
            </a:r>
          </a:p>
          <a:p>
            <a:pPr eaLnBrk="1" hangingPunct="1">
              <a:lnSpc>
                <a:spcPct val="80000"/>
              </a:lnSpc>
              <a:defRPr/>
            </a:pPr>
            <a:r>
              <a:rPr lang="el-GR" sz="2200" dirty="0" smtClean="0">
                <a:solidFill>
                  <a:srgbClr val="FFFFCC"/>
                </a:solidFill>
                <a:latin typeface="+mj-lt"/>
              </a:rPr>
              <a:t> Το χάπι πρέπει να λαμβάνεται καθημερινά την ίδια ώρα χωρίς διακοπή για 21 ημέρες. Κατόπιν, κάνουμε διακοπή για 7 ημέρες στις οποίες θα δούμε μια «ψευτοπερίοδο». Το αίμα είναι λιγότερο σε ποσότητα και διάρκεια</a:t>
            </a:r>
            <a:r>
              <a:rPr lang="el-GR" sz="2400" dirty="0" smtClean="0">
                <a:solidFill>
                  <a:srgbClr val="FFFFCC"/>
                </a:solidFill>
                <a:latin typeface="+mj-lt"/>
              </a:rPr>
              <a:t>.</a:t>
            </a:r>
            <a:endParaRPr lang="el-GR" sz="2400" dirty="0" smtClean="0">
              <a:solidFill>
                <a:srgbClr val="FFFFCC"/>
              </a:solidFill>
            </a:endParaRPr>
          </a:p>
        </p:txBody>
      </p:sp>
      <p:pic>
        <p:nvPicPr>
          <p:cNvPr id="14340" name="Picture 8" descr="antisyllhpsh-4"/>
          <p:cNvPicPr>
            <a:picLocks noChangeAspect="1" noChangeArrowheads="1"/>
          </p:cNvPicPr>
          <p:nvPr/>
        </p:nvPicPr>
        <p:blipFill>
          <a:blip r:embed="rId2" cstate="print"/>
          <a:srcRect/>
          <a:stretch>
            <a:fillRect/>
          </a:stretch>
        </p:blipFill>
        <p:spPr bwMode="auto">
          <a:xfrm>
            <a:off x="6011863" y="765175"/>
            <a:ext cx="2957512" cy="1933575"/>
          </a:xfrm>
          <a:prstGeom prst="rect">
            <a:avLst/>
          </a:prstGeom>
          <a:noFill/>
          <a:ln w="9525">
            <a:noFill/>
            <a:miter lim="800000"/>
            <a:headEnd/>
            <a:tailEnd/>
          </a:ln>
        </p:spPr>
      </p:pic>
      <p:pic>
        <p:nvPicPr>
          <p:cNvPr id="14341" name="Picture 5" descr="pill"/>
          <p:cNvPicPr>
            <a:picLocks noChangeAspect="1" noChangeArrowheads="1"/>
          </p:cNvPicPr>
          <p:nvPr/>
        </p:nvPicPr>
        <p:blipFill>
          <a:blip r:embed="rId3" cstate="print"/>
          <a:srcRect/>
          <a:stretch>
            <a:fillRect/>
          </a:stretch>
        </p:blipFill>
        <p:spPr bwMode="auto">
          <a:xfrm>
            <a:off x="5435600" y="2781300"/>
            <a:ext cx="3338513" cy="1847850"/>
          </a:xfrm>
          <a:prstGeom prst="rect">
            <a:avLst/>
          </a:prstGeom>
          <a:noFill/>
          <a:ln w="9525">
            <a:noFill/>
            <a:miter lim="800000"/>
            <a:headEnd/>
            <a:tailEnd/>
          </a:ln>
        </p:spPr>
      </p:pic>
      <p:pic>
        <p:nvPicPr>
          <p:cNvPr id="14342" name="Picture 9" descr="pills_2"/>
          <p:cNvPicPr>
            <a:picLocks noChangeAspect="1" noChangeArrowheads="1"/>
          </p:cNvPicPr>
          <p:nvPr/>
        </p:nvPicPr>
        <p:blipFill>
          <a:blip r:embed="rId4" cstate="print"/>
          <a:srcRect/>
          <a:stretch>
            <a:fillRect/>
          </a:stretch>
        </p:blipFill>
        <p:spPr bwMode="auto">
          <a:xfrm>
            <a:off x="5868988" y="4797425"/>
            <a:ext cx="3275012"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68313" y="115888"/>
          <a:ext cx="8229600" cy="6511601"/>
        </p:xfrm>
        <a:graphic>
          <a:graphicData uri="http://schemas.openxmlformats.org/drawingml/2006/table">
            <a:tbl>
              <a:tblPr firstRow="1" bandRow="1">
                <a:tableStyleId>{5C22544A-7EE6-4342-B048-85BDC9FD1C3A}</a:tableStyleId>
              </a:tblPr>
              <a:tblGrid>
                <a:gridCol w="4114800"/>
                <a:gridCol w="4114800"/>
              </a:tblGrid>
              <a:tr h="609199">
                <a:tc>
                  <a:txBody>
                    <a:bodyPr/>
                    <a:lstStyle/>
                    <a:p>
                      <a:r>
                        <a:rPr lang="el-GR" sz="1800" b="1" u="sng" dirty="0" smtClean="0">
                          <a:solidFill>
                            <a:schemeClr val="tx1"/>
                          </a:solidFill>
                        </a:rPr>
                        <a:t> Μειονεκτήματα   </a:t>
                      </a:r>
                      <a:endParaRPr lang="el-GR" dirty="0">
                        <a:solidFill>
                          <a:schemeClr val="tx1"/>
                        </a:solidFill>
                      </a:endParaRPr>
                    </a:p>
                  </a:txBody>
                  <a:tcPr>
                    <a:solidFill>
                      <a:srgbClr val="FF99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u="sng" dirty="0" smtClean="0">
                          <a:solidFill>
                            <a:schemeClr val="tx1"/>
                          </a:solidFill>
                        </a:rPr>
                        <a:t>Πλεονεκτήματα</a:t>
                      </a:r>
                      <a:endParaRPr lang="el-GR" sz="1800" b="1" dirty="0" smtClean="0">
                        <a:solidFill>
                          <a:schemeClr val="tx1"/>
                        </a:solidFill>
                      </a:endParaRPr>
                    </a:p>
                    <a:p>
                      <a:endParaRPr lang="el-GR" dirty="0"/>
                    </a:p>
                  </a:txBody>
                  <a:tcPr>
                    <a:solidFill>
                      <a:srgbClr val="FF9966"/>
                    </a:solidFill>
                  </a:tcPr>
                </a:tc>
              </a:tr>
              <a:tr h="997926">
                <a:tc>
                  <a:txBody>
                    <a:bodyPr/>
                    <a:lstStyle/>
                    <a:p>
                      <a:r>
                        <a:rPr lang="el-GR" sz="1600" dirty="0" smtClean="0"/>
                        <a:t>1) Αυξομείωση βάρους</a:t>
                      </a:r>
                      <a:endParaRPr lang="el-GR" sz="1600" dirty="0"/>
                    </a:p>
                  </a:txBody>
                  <a:tcPr>
                    <a:solidFill>
                      <a:srgbClr val="FFCC99"/>
                    </a:solidFill>
                  </a:tcPr>
                </a:tc>
                <a:tc>
                  <a:txBody>
                    <a:bodyPr/>
                    <a:lstStyle/>
                    <a:p>
                      <a:pPr>
                        <a:lnSpc>
                          <a:spcPct val="80000"/>
                        </a:lnSpc>
                      </a:pPr>
                      <a:endParaRPr lang="en-US" sz="1600" b="1" u="sng" dirty="0" smtClean="0"/>
                    </a:p>
                    <a:p>
                      <a:pPr>
                        <a:lnSpc>
                          <a:spcPct val="80000"/>
                        </a:lnSpc>
                      </a:pPr>
                      <a:r>
                        <a:rPr lang="el-GR" sz="1600" dirty="0" smtClean="0"/>
                        <a:t>1) Προστατεύουν από την οστεοπόρωση.</a:t>
                      </a:r>
                    </a:p>
                    <a:p>
                      <a:endParaRPr lang="el-GR" sz="1600" dirty="0"/>
                    </a:p>
                  </a:txBody>
                  <a:tcPr>
                    <a:solidFill>
                      <a:srgbClr val="FFCC99"/>
                    </a:solidFill>
                  </a:tcPr>
                </a:tc>
              </a:tr>
              <a:tr h="870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2) Αλλαγή διάθεσης και πονοκέφαλος </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2) Μειώνουν την ποσότητα, τον πόνο και τη διάρκεια της περιόδου. </a:t>
                      </a:r>
                    </a:p>
                    <a:p>
                      <a:endParaRPr lang="el-GR" sz="1600" dirty="0"/>
                    </a:p>
                  </a:txBody>
                  <a:tcPr>
                    <a:solidFill>
                      <a:srgbClr val="FFCC99"/>
                    </a:solidFill>
                  </a:tcPr>
                </a:tc>
              </a:tr>
              <a:tr h="870285">
                <a:tc>
                  <a:txBody>
                    <a:bodyPr/>
                    <a:lstStyle/>
                    <a:p>
                      <a:pPr>
                        <a:lnSpc>
                          <a:spcPct val="80000"/>
                        </a:lnSpc>
                      </a:pPr>
                      <a:endParaRPr lang="el-GR" sz="1600" dirty="0" smtClean="0"/>
                    </a:p>
                    <a:p>
                      <a:pPr>
                        <a:lnSpc>
                          <a:spcPct val="80000"/>
                        </a:lnSpc>
                      </a:pPr>
                      <a:r>
                        <a:rPr lang="el-GR" sz="1600" dirty="0" smtClean="0"/>
                        <a:t>3)</a:t>
                      </a:r>
                      <a:r>
                        <a:rPr lang="el-GR" sz="1600" baseline="0" dirty="0" smtClean="0"/>
                        <a:t> </a:t>
                      </a:r>
                      <a:r>
                        <a:rPr lang="el-GR" sz="1600" dirty="0" smtClean="0"/>
                        <a:t>Αύξηση αρτηριακής πίεσης</a:t>
                      </a:r>
                    </a:p>
                    <a:p>
                      <a:endParaRPr lang="el-GR" sz="1600" dirty="0"/>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3)</a:t>
                      </a:r>
                      <a:r>
                        <a:rPr lang="el-GR" sz="1600" baseline="0" dirty="0" smtClean="0"/>
                        <a:t> </a:t>
                      </a:r>
                      <a:r>
                        <a:rPr lang="el-GR" sz="1600" dirty="0" smtClean="0"/>
                        <a:t>Διορθώνουν την αναιμία και την έλλειψη σιδηρού</a:t>
                      </a:r>
                    </a:p>
                    <a:p>
                      <a:endParaRPr lang="el-GR" sz="1600" dirty="0"/>
                    </a:p>
                  </a:txBody>
                  <a:tcPr>
                    <a:solidFill>
                      <a:srgbClr val="FFCC99"/>
                    </a:solidFill>
                  </a:tcPr>
                </a:tc>
              </a:tr>
              <a:tr h="1131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4) Πιθανή αύξηση του κινδύνου για καρκίνο του τραχήλου της μήτρας </a:t>
                      </a:r>
                    </a:p>
                    <a:p>
                      <a:endParaRPr lang="el-GR" sz="1600" dirty="0"/>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4) Έχουν ευεργετική δράση στην περίπτωση των πολυκυστικών ωοθηκών.</a:t>
                      </a:r>
                    </a:p>
                    <a:p>
                      <a:endParaRPr lang="el-GR" sz="1600" dirty="0"/>
                    </a:p>
                  </a:txBody>
                  <a:tcPr>
                    <a:solidFill>
                      <a:srgbClr val="FFCC99"/>
                    </a:solidFill>
                  </a:tcPr>
                </a:tc>
              </a:tr>
              <a:tr h="870285">
                <a:tc>
                  <a:txBody>
                    <a:bodyPr/>
                    <a:lstStyle/>
                    <a:p>
                      <a:endParaRPr lang="el-GR" sz="1600" dirty="0"/>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5) Δεν επηρεάζουν τη σεξουαλική επαφή. </a:t>
                      </a:r>
                    </a:p>
                    <a:p>
                      <a:endParaRPr lang="el-GR" sz="1600" dirty="0"/>
                    </a:p>
                  </a:txBody>
                  <a:tcPr>
                    <a:solidFill>
                      <a:srgbClr val="FFCC99"/>
                    </a:solidFill>
                  </a:tcPr>
                </a:tc>
              </a:tr>
              <a:tr h="1131370">
                <a:tc>
                  <a:txBody>
                    <a:bodyPr/>
                    <a:lstStyle/>
                    <a:p>
                      <a:endParaRPr lang="el-GR" sz="1600"/>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6) Μειώνουν την εμφάνιση καλοηθών κύστεων και όγκων στους μαστούς και στις ωοθήκες. </a:t>
                      </a:r>
                    </a:p>
                    <a:p>
                      <a:endParaRPr lang="el-GR" sz="1600" dirty="0"/>
                    </a:p>
                  </a:txBody>
                  <a:tcPr>
                    <a:solidFill>
                      <a:srgbClr val="FFCC99"/>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755650" y="549275"/>
            <a:ext cx="4043363" cy="5649913"/>
          </a:xfrm>
        </p:spPr>
        <p:txBody>
          <a:bodyPr/>
          <a:lstStyle/>
          <a:p>
            <a:pPr eaLnBrk="1" hangingPunct="1">
              <a:lnSpc>
                <a:spcPct val="90000"/>
              </a:lnSpc>
              <a:buFontTx/>
              <a:buNone/>
            </a:pPr>
            <a:r>
              <a:rPr lang="el-GR" sz="2800" b="1" i="1" u="sng" smtClean="0">
                <a:solidFill>
                  <a:srgbClr val="FF99CC"/>
                </a:solidFill>
              </a:rPr>
              <a:t>Αντενδείκνυται</a:t>
            </a:r>
            <a:r>
              <a:rPr lang="el-GR" sz="2800" smtClean="0">
                <a:solidFill>
                  <a:srgbClr val="F7E6A7"/>
                </a:solidFill>
              </a:rPr>
              <a:t> σε: </a:t>
            </a:r>
          </a:p>
          <a:p>
            <a:pPr eaLnBrk="1" hangingPunct="1">
              <a:lnSpc>
                <a:spcPct val="90000"/>
              </a:lnSpc>
            </a:pPr>
            <a:endParaRPr lang="el-GR" sz="2800" smtClean="0">
              <a:solidFill>
                <a:srgbClr val="F7E6A7"/>
              </a:solidFill>
            </a:endParaRPr>
          </a:p>
          <a:p>
            <a:pPr eaLnBrk="1" hangingPunct="1">
              <a:lnSpc>
                <a:spcPct val="90000"/>
              </a:lnSpc>
            </a:pPr>
            <a:r>
              <a:rPr lang="el-GR" sz="2800" smtClean="0">
                <a:solidFill>
                  <a:srgbClr val="F7E6A7"/>
                </a:solidFill>
              </a:rPr>
              <a:t>γυναίκες καπνίστριες </a:t>
            </a:r>
          </a:p>
          <a:p>
            <a:pPr eaLnBrk="1" hangingPunct="1">
              <a:lnSpc>
                <a:spcPct val="90000"/>
              </a:lnSpc>
            </a:pPr>
            <a:r>
              <a:rPr lang="el-GR" sz="2800" smtClean="0">
                <a:solidFill>
                  <a:srgbClr val="F7E6A7"/>
                </a:solidFill>
              </a:rPr>
              <a:t>υπέρβαρες ή άνω των 35 ετών με διαταραγμένο ιατρικό ιστορικό.</a:t>
            </a:r>
          </a:p>
          <a:p>
            <a:pPr eaLnBrk="1" hangingPunct="1">
              <a:lnSpc>
                <a:spcPct val="90000"/>
              </a:lnSpc>
            </a:pPr>
            <a:r>
              <a:rPr lang="el-GR" sz="2800" smtClean="0">
                <a:solidFill>
                  <a:srgbClr val="F7E6A7"/>
                </a:solidFill>
              </a:rPr>
              <a:t>Απαραίτητη λήψη εντός 24 ωρών </a:t>
            </a:r>
          </a:p>
          <a:p>
            <a:pPr eaLnBrk="1" hangingPunct="1">
              <a:lnSpc>
                <a:spcPct val="90000"/>
              </a:lnSpc>
            </a:pPr>
            <a:r>
              <a:rPr lang="el-GR" sz="2800" smtClean="0">
                <a:solidFill>
                  <a:srgbClr val="F7E6A7"/>
                </a:solidFill>
              </a:rPr>
              <a:t> Υπάρχει περίπτωση αιμορραγίας με τη διακοπή της λήψης τους.</a:t>
            </a:r>
          </a:p>
          <a:p>
            <a:pPr eaLnBrk="1" hangingPunct="1">
              <a:lnSpc>
                <a:spcPct val="90000"/>
              </a:lnSpc>
            </a:pPr>
            <a:endParaRPr lang="el-GR" sz="2400" smtClean="0"/>
          </a:p>
        </p:txBody>
      </p:sp>
      <p:pic>
        <p:nvPicPr>
          <p:cNvPr id="16387" name="Picture 4" descr="cf88ceb7ceb1cf80ceb9ceb1 (1)"/>
          <p:cNvPicPr>
            <a:picLocks noChangeAspect="1" noChangeArrowheads="1"/>
          </p:cNvPicPr>
          <p:nvPr/>
        </p:nvPicPr>
        <p:blipFill>
          <a:blip r:embed="rId2" cstate="print"/>
          <a:srcRect/>
          <a:stretch>
            <a:fillRect/>
          </a:stretch>
        </p:blipFill>
        <p:spPr bwMode="auto">
          <a:xfrm>
            <a:off x="6056313" y="333375"/>
            <a:ext cx="2836862" cy="1800225"/>
          </a:xfrm>
          <a:prstGeom prst="rect">
            <a:avLst/>
          </a:prstGeom>
          <a:noFill/>
          <a:ln w="9525">
            <a:noFill/>
            <a:miter lim="800000"/>
            <a:headEnd/>
            <a:tailEnd/>
          </a:ln>
        </p:spPr>
      </p:pic>
      <p:pic>
        <p:nvPicPr>
          <p:cNvPr id="16388" name="Picture 7" descr="images"/>
          <p:cNvPicPr>
            <a:picLocks noChangeAspect="1" noChangeArrowheads="1"/>
          </p:cNvPicPr>
          <p:nvPr/>
        </p:nvPicPr>
        <p:blipFill>
          <a:blip r:embed="rId3" cstate="print"/>
          <a:srcRect/>
          <a:stretch>
            <a:fillRect/>
          </a:stretch>
        </p:blipFill>
        <p:spPr bwMode="auto">
          <a:xfrm>
            <a:off x="5940425" y="2420938"/>
            <a:ext cx="2987675" cy="2006600"/>
          </a:xfrm>
          <a:prstGeom prst="rect">
            <a:avLst/>
          </a:prstGeom>
          <a:noFill/>
          <a:ln w="9525">
            <a:noFill/>
            <a:miter lim="800000"/>
            <a:headEnd/>
            <a:tailEnd/>
          </a:ln>
        </p:spPr>
      </p:pic>
      <p:pic>
        <p:nvPicPr>
          <p:cNvPr id="16389" name="Picture 4" descr="142854"/>
          <p:cNvPicPr>
            <a:picLocks noChangeAspect="1" noChangeArrowheads="1"/>
          </p:cNvPicPr>
          <p:nvPr/>
        </p:nvPicPr>
        <p:blipFill>
          <a:blip r:embed="rId4" cstate="print"/>
          <a:srcRect/>
          <a:stretch>
            <a:fillRect/>
          </a:stretch>
        </p:blipFill>
        <p:spPr bwMode="auto">
          <a:xfrm>
            <a:off x="5580063" y="4652963"/>
            <a:ext cx="3365500"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88913"/>
            <a:ext cx="8229600" cy="1143000"/>
          </a:xfrm>
        </p:spPr>
        <p:txBody>
          <a:bodyPr/>
          <a:lstStyle/>
          <a:p>
            <a:pPr algn="l" eaLnBrk="1" hangingPunct="1"/>
            <a:r>
              <a:rPr lang="el-GR" b="1" smtClean="0">
                <a:solidFill>
                  <a:srgbClr val="F7E6A7"/>
                </a:solidFill>
              </a:rPr>
              <a:t>    </a:t>
            </a:r>
            <a:r>
              <a:rPr lang="el-GR" b="1" u="sng" smtClean="0">
                <a:solidFill>
                  <a:srgbClr val="FF9933"/>
                </a:solidFill>
              </a:rPr>
              <a:t>Προφυλακτικό</a:t>
            </a:r>
          </a:p>
        </p:txBody>
      </p:sp>
      <p:sp>
        <p:nvSpPr>
          <p:cNvPr id="17411" name="Rectangle 3"/>
          <p:cNvSpPr>
            <a:spLocks noGrp="1" noChangeArrowheads="1"/>
          </p:cNvSpPr>
          <p:nvPr>
            <p:ph type="body" idx="1"/>
          </p:nvPr>
        </p:nvSpPr>
        <p:spPr>
          <a:xfrm>
            <a:off x="0" y="1268413"/>
            <a:ext cx="4330700" cy="5318125"/>
          </a:xfrm>
        </p:spPr>
        <p:txBody>
          <a:bodyPr/>
          <a:lstStyle/>
          <a:p>
            <a:pPr eaLnBrk="1" hangingPunct="1">
              <a:lnSpc>
                <a:spcPct val="80000"/>
              </a:lnSpc>
            </a:pPr>
            <a:r>
              <a:rPr lang="el-GR" sz="2400" smtClean="0">
                <a:solidFill>
                  <a:srgbClr val="F7E6A7"/>
                </a:solidFill>
              </a:rPr>
              <a:t>Πρόκειται για συνθετικό ελαστικό που εφαρμόζεται πάνω στο πέος όταν βρίσκεται σε κατάσταση στύσεως (για τους άνδρες).</a:t>
            </a:r>
          </a:p>
          <a:p>
            <a:pPr eaLnBrk="1" hangingPunct="1">
              <a:lnSpc>
                <a:spcPct val="80000"/>
              </a:lnSpc>
            </a:pPr>
            <a:r>
              <a:rPr lang="el-GR" sz="2400" smtClean="0">
                <a:solidFill>
                  <a:srgbClr val="F7E6A7"/>
                </a:solidFill>
              </a:rPr>
              <a:t>Το γυναικείο προφυλακτικό τοποθετείται μέσα στον κόλπο ακόμα και ώρες πριν την επαφή.</a:t>
            </a:r>
          </a:p>
          <a:p>
            <a:pPr eaLnBrk="1" hangingPunct="1">
              <a:lnSpc>
                <a:spcPct val="80000"/>
              </a:lnSpc>
            </a:pPr>
            <a:r>
              <a:rPr lang="el-GR" sz="2400" smtClean="0">
                <a:solidFill>
                  <a:srgbClr val="F7E6A7"/>
                </a:solidFill>
              </a:rPr>
              <a:t>Χρησιμοποιείται κατά τη διάρκεια της σεξουαλικής πράξης με σκοπό την αποφυγή ανεπιθύμητης εγκυμοσύνης ή τη μετάδοση σεξουαλικώς μεταδιδόμενων νοσημάτων</a:t>
            </a:r>
          </a:p>
          <a:p>
            <a:pPr eaLnBrk="1" hangingPunct="1">
              <a:lnSpc>
                <a:spcPct val="80000"/>
              </a:lnSpc>
            </a:pPr>
            <a:endParaRPr lang="el-GR" sz="2400" smtClean="0"/>
          </a:p>
        </p:txBody>
      </p:sp>
      <p:pic>
        <p:nvPicPr>
          <p:cNvPr id="17412" name="8 - Θέση περιεχομένου" descr="0condoms1.jpg"/>
          <p:cNvPicPr>
            <a:picLocks noChangeAspect="1"/>
          </p:cNvPicPr>
          <p:nvPr/>
        </p:nvPicPr>
        <p:blipFill>
          <a:blip r:embed="rId2" cstate="print"/>
          <a:srcRect/>
          <a:stretch>
            <a:fillRect/>
          </a:stretch>
        </p:blipFill>
        <p:spPr bwMode="auto">
          <a:xfrm>
            <a:off x="5364163" y="765175"/>
            <a:ext cx="3470275" cy="2303463"/>
          </a:xfrm>
          <a:prstGeom prst="rect">
            <a:avLst/>
          </a:prstGeom>
          <a:noFill/>
          <a:ln w="9525">
            <a:noFill/>
            <a:miter lim="800000"/>
            <a:headEnd/>
            <a:tailEnd/>
          </a:ln>
        </p:spPr>
      </p:pic>
      <p:pic>
        <p:nvPicPr>
          <p:cNvPr id="17413" name="3 - Εικόνα" descr="url.jpeg"/>
          <p:cNvPicPr>
            <a:picLocks noChangeAspect="1"/>
          </p:cNvPicPr>
          <p:nvPr/>
        </p:nvPicPr>
        <p:blipFill>
          <a:blip r:embed="rId3" cstate="print"/>
          <a:srcRect/>
          <a:stretch>
            <a:fillRect/>
          </a:stretch>
        </p:blipFill>
        <p:spPr bwMode="auto">
          <a:xfrm>
            <a:off x="4500563" y="3284538"/>
            <a:ext cx="4643437"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0" y="404813"/>
            <a:ext cx="5905500" cy="6192837"/>
          </a:xfrm>
        </p:spPr>
        <p:txBody>
          <a:bodyPr/>
          <a:lstStyle/>
          <a:p>
            <a:pPr eaLnBrk="1" hangingPunct="1">
              <a:lnSpc>
                <a:spcPct val="90000"/>
              </a:lnSpc>
            </a:pPr>
            <a:r>
              <a:rPr lang="el-GR" sz="2800" smtClean="0">
                <a:solidFill>
                  <a:srgbClr val="F7E6A7"/>
                </a:solidFill>
              </a:rPr>
              <a:t>Το προφυλακτικό, συνήθως φτιάχνεται από λάτεξ ή πολυουρεθάνη, ενώ υπάρχουν και παλαιότεροι τύποι, φτιαγμένοι από έντερα ζώων και χορηγούνται σε όσους έχουν αλλεργία στο λάτεξ.</a:t>
            </a:r>
          </a:p>
          <a:p>
            <a:pPr eaLnBrk="1" hangingPunct="1">
              <a:lnSpc>
                <a:spcPct val="90000"/>
              </a:lnSpc>
            </a:pPr>
            <a:r>
              <a:rPr lang="el-GR" sz="2800" smtClean="0">
                <a:solidFill>
                  <a:srgbClr val="F7E6A7"/>
                </a:solidFill>
              </a:rPr>
              <a:t>Συνηθίζεται επίσης να έχουν μια μικρή προεξοχή για τη συγκράτηση του σπέρματος.</a:t>
            </a:r>
          </a:p>
          <a:p>
            <a:pPr eaLnBrk="1" hangingPunct="1">
              <a:lnSpc>
                <a:spcPct val="90000"/>
              </a:lnSpc>
            </a:pPr>
            <a:r>
              <a:rPr lang="el-GR" sz="2800" smtClean="0">
                <a:solidFill>
                  <a:srgbClr val="F7E6A7"/>
                </a:solidFill>
              </a:rPr>
              <a:t>Το ελαστικό κατασκευάζεται με τρόπο ώστε να  εμποδίζει την κατάληξη του σπέρματος στον κόλπο.</a:t>
            </a:r>
          </a:p>
        </p:txBody>
      </p:sp>
      <p:pic>
        <p:nvPicPr>
          <p:cNvPr id="18435" name="Picture 5" descr="dont_forget_condom103"/>
          <p:cNvPicPr>
            <a:picLocks noChangeAspect="1" noChangeArrowheads="1"/>
          </p:cNvPicPr>
          <p:nvPr/>
        </p:nvPicPr>
        <p:blipFill>
          <a:blip r:embed="rId2" cstate="print"/>
          <a:srcRect/>
          <a:stretch>
            <a:fillRect/>
          </a:stretch>
        </p:blipFill>
        <p:spPr bwMode="auto">
          <a:xfrm>
            <a:off x="5580063" y="2060575"/>
            <a:ext cx="3563937"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11188" y="3716338"/>
            <a:ext cx="7632700" cy="2951162"/>
          </a:xfrm>
        </p:spPr>
        <p:txBody>
          <a:bodyPr/>
          <a:lstStyle/>
          <a:p>
            <a:pPr eaLnBrk="1" hangingPunct="1">
              <a:lnSpc>
                <a:spcPct val="80000"/>
              </a:lnSpc>
            </a:pPr>
            <a:r>
              <a:rPr lang="el-GR" sz="2800" smtClean="0">
                <a:solidFill>
                  <a:srgbClr val="F7E6A7"/>
                </a:solidFill>
              </a:rPr>
              <a:t>Η αποτελεσματικότητα του προφυλακτικού υπολογίζεται περίπου στο 98% όσον αφορά ανεπιθύμητη εγκυμοσύνη.</a:t>
            </a:r>
          </a:p>
          <a:p>
            <a:pPr eaLnBrk="1" hangingPunct="1">
              <a:lnSpc>
                <a:spcPct val="80000"/>
              </a:lnSpc>
            </a:pPr>
            <a:r>
              <a:rPr lang="el-GR" sz="2800" smtClean="0">
                <a:solidFill>
                  <a:srgbClr val="F7E6A7"/>
                </a:solidFill>
              </a:rPr>
              <a:t>85% υπολογίζεται η μείωση ρίσκου μετάδοσης </a:t>
            </a:r>
            <a:r>
              <a:rPr lang="en-US" sz="2800" smtClean="0">
                <a:solidFill>
                  <a:srgbClr val="F7E6A7"/>
                </a:solidFill>
              </a:rPr>
              <a:t>AIDS</a:t>
            </a:r>
          </a:p>
          <a:p>
            <a:pPr eaLnBrk="1" hangingPunct="1">
              <a:lnSpc>
                <a:spcPct val="80000"/>
              </a:lnSpc>
            </a:pPr>
            <a:r>
              <a:rPr lang="el-GR" sz="2800" smtClean="0">
                <a:solidFill>
                  <a:srgbClr val="F7E6A7"/>
                </a:solidFill>
              </a:rPr>
              <a:t>μείωση απόκτησης γονόρροιας από τους άντρες κατά 71%</a:t>
            </a:r>
          </a:p>
        </p:txBody>
      </p:sp>
      <p:sp>
        <p:nvSpPr>
          <p:cNvPr id="19459" name="Rectangle 4"/>
          <p:cNvSpPr>
            <a:spLocks noGrp="1" noChangeArrowheads="1"/>
          </p:cNvSpPr>
          <p:nvPr>
            <p:ph type="title"/>
          </p:nvPr>
        </p:nvSpPr>
        <p:spPr>
          <a:noFill/>
        </p:spPr>
        <p:txBody>
          <a:bodyPr/>
          <a:lstStyle/>
          <a:p>
            <a:pPr eaLnBrk="1" hangingPunct="1"/>
            <a:r>
              <a:rPr lang="el-GR" b="1" u="sng" smtClean="0">
                <a:solidFill>
                  <a:srgbClr val="FF9933"/>
                </a:solidFill>
              </a:rPr>
              <a:t>Ανδρικά προφυλακτικά</a:t>
            </a:r>
          </a:p>
        </p:txBody>
      </p:sp>
      <p:pic>
        <p:nvPicPr>
          <p:cNvPr id="19460" name="3 - Θέση περιεχομένου" descr="slider_condoms.png"/>
          <p:cNvPicPr>
            <a:picLocks noChangeAspect="1"/>
          </p:cNvPicPr>
          <p:nvPr/>
        </p:nvPicPr>
        <p:blipFill>
          <a:blip r:embed="rId2" cstate="print"/>
          <a:srcRect/>
          <a:stretch>
            <a:fillRect/>
          </a:stretch>
        </p:blipFill>
        <p:spPr bwMode="auto">
          <a:xfrm>
            <a:off x="971550" y="1484313"/>
            <a:ext cx="67437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50825" y="1268413"/>
            <a:ext cx="4608513" cy="5400675"/>
          </a:xfrm>
        </p:spPr>
        <p:txBody>
          <a:bodyPr/>
          <a:lstStyle/>
          <a:p>
            <a:pPr eaLnBrk="1" hangingPunct="1">
              <a:lnSpc>
                <a:spcPct val="90000"/>
              </a:lnSpc>
            </a:pPr>
            <a:r>
              <a:rPr lang="el-GR" sz="2400" smtClean="0">
                <a:solidFill>
                  <a:srgbClr val="F7E6A7"/>
                </a:solidFill>
              </a:rPr>
              <a:t>Είναι μεγαλύτερα και φαρδύτερα από τα αντρικά.</a:t>
            </a:r>
          </a:p>
          <a:p>
            <a:pPr eaLnBrk="1" hangingPunct="1">
              <a:lnSpc>
                <a:spcPct val="90000"/>
              </a:lnSpc>
            </a:pPr>
            <a:r>
              <a:rPr lang="el-GR" sz="2400" smtClean="0">
                <a:solidFill>
                  <a:srgbClr val="F7E6A7"/>
                </a:solidFill>
              </a:rPr>
              <a:t>Τοποθετούνται μέσα στον γυναικείο κόλπο</a:t>
            </a:r>
          </a:p>
          <a:p>
            <a:pPr eaLnBrk="1" hangingPunct="1">
              <a:lnSpc>
                <a:spcPct val="90000"/>
              </a:lnSpc>
            </a:pPr>
            <a:r>
              <a:rPr lang="el-GR" sz="2400" smtClean="0">
                <a:solidFill>
                  <a:srgbClr val="F7E6A7"/>
                </a:solidFill>
              </a:rPr>
              <a:t>Είναι πιο δύσκολα στην χρήση και πολύ ακριβότερα από τα αντρικά.</a:t>
            </a:r>
          </a:p>
          <a:p>
            <a:pPr eaLnBrk="1" hangingPunct="1">
              <a:lnSpc>
                <a:spcPct val="90000"/>
              </a:lnSpc>
            </a:pPr>
            <a:r>
              <a:rPr lang="el-GR" sz="2400" smtClean="0">
                <a:solidFill>
                  <a:srgbClr val="F7E6A7"/>
                </a:solidFill>
              </a:rPr>
              <a:t>Έχουν το πλεονέκτημα να είναι συμβατά με την χρήση λιπαντικών καθώς δεν κατασκευάζονται από λάτεξ.</a:t>
            </a:r>
          </a:p>
          <a:p>
            <a:pPr eaLnBrk="1" hangingPunct="1">
              <a:lnSpc>
                <a:spcPct val="90000"/>
              </a:lnSpc>
            </a:pPr>
            <a:r>
              <a:rPr lang="el-GR" sz="2400" smtClean="0">
                <a:solidFill>
                  <a:srgbClr val="F7E6A7"/>
                </a:solidFill>
              </a:rPr>
              <a:t>Τα ποσοστά αποτυχίας του κυμαίνονται στο 21%.</a:t>
            </a:r>
          </a:p>
          <a:p>
            <a:pPr eaLnBrk="1" hangingPunct="1">
              <a:lnSpc>
                <a:spcPct val="90000"/>
              </a:lnSpc>
            </a:pPr>
            <a:endParaRPr lang="el-GR" sz="2400" smtClean="0">
              <a:solidFill>
                <a:srgbClr val="F7E6A7"/>
              </a:solidFill>
            </a:endParaRPr>
          </a:p>
        </p:txBody>
      </p:sp>
      <p:sp>
        <p:nvSpPr>
          <p:cNvPr id="20483" name="Rectangle 5"/>
          <p:cNvSpPr>
            <a:spLocks noGrp="1" noChangeArrowheads="1"/>
          </p:cNvSpPr>
          <p:nvPr>
            <p:ph type="title"/>
          </p:nvPr>
        </p:nvSpPr>
        <p:spPr>
          <a:xfrm>
            <a:off x="-252413" y="0"/>
            <a:ext cx="8229601" cy="1143000"/>
          </a:xfrm>
          <a:noFill/>
        </p:spPr>
        <p:txBody>
          <a:bodyPr/>
          <a:lstStyle/>
          <a:p>
            <a:pPr eaLnBrk="1" hangingPunct="1"/>
            <a:r>
              <a:rPr lang="el-GR" b="1" u="sng" smtClean="0">
                <a:solidFill>
                  <a:srgbClr val="FF9933"/>
                </a:solidFill>
              </a:rPr>
              <a:t>Γυναικεία προφυλακτικά</a:t>
            </a:r>
          </a:p>
        </p:txBody>
      </p:sp>
      <p:pic>
        <p:nvPicPr>
          <p:cNvPr id="20484" name="4 - Εικόνα" descr="the-female-condom-picture.jpg"/>
          <p:cNvPicPr>
            <a:picLocks noChangeAspect="1"/>
          </p:cNvPicPr>
          <p:nvPr/>
        </p:nvPicPr>
        <p:blipFill>
          <a:blip r:embed="rId2" cstate="print"/>
          <a:srcRect/>
          <a:stretch>
            <a:fillRect/>
          </a:stretch>
        </p:blipFill>
        <p:spPr bwMode="auto">
          <a:xfrm>
            <a:off x="5148263" y="981075"/>
            <a:ext cx="3995737" cy="2808288"/>
          </a:xfrm>
          <a:prstGeom prst="rect">
            <a:avLst/>
          </a:prstGeom>
          <a:noFill/>
          <a:ln w="9525">
            <a:noFill/>
            <a:miter lim="800000"/>
            <a:headEnd/>
            <a:tailEnd/>
          </a:ln>
        </p:spPr>
      </p:pic>
      <p:pic>
        <p:nvPicPr>
          <p:cNvPr id="20485" name="Picture 4" descr="C:\Users\You\Desktop\sgg.jpg"/>
          <p:cNvPicPr>
            <a:picLocks noChangeAspect="1" noChangeArrowheads="1"/>
          </p:cNvPicPr>
          <p:nvPr/>
        </p:nvPicPr>
        <p:blipFill>
          <a:blip r:embed="rId3" cstate="print"/>
          <a:srcRect/>
          <a:stretch>
            <a:fillRect/>
          </a:stretch>
        </p:blipFill>
        <p:spPr bwMode="auto">
          <a:xfrm>
            <a:off x="5219700" y="4076700"/>
            <a:ext cx="3824288" cy="253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614988" y="765175"/>
            <a:ext cx="3529012" cy="5327650"/>
          </a:xfrm>
        </p:spPr>
        <p:txBody>
          <a:bodyPr/>
          <a:lstStyle/>
          <a:p>
            <a:pPr eaLnBrk="1" hangingPunct="1">
              <a:lnSpc>
                <a:spcPct val="80000"/>
              </a:lnSpc>
            </a:pPr>
            <a:r>
              <a:rPr lang="el-GR" sz="2000" smtClean="0">
                <a:solidFill>
                  <a:srgbClr val="F7E6A7"/>
                </a:solidFill>
              </a:rPr>
              <a:t>Υπάρχουν πολλοί μέθοδοι αντισύλληψης και για τα δύο φύλα.</a:t>
            </a:r>
            <a:endParaRPr lang="en-US" sz="2000" smtClean="0">
              <a:solidFill>
                <a:srgbClr val="F7E6A7"/>
              </a:solidFill>
            </a:endParaRPr>
          </a:p>
          <a:p>
            <a:pPr eaLnBrk="1" hangingPunct="1">
              <a:lnSpc>
                <a:spcPct val="80000"/>
              </a:lnSpc>
              <a:buFont typeface="Wingdings" pitchFamily="2" charset="2"/>
              <a:buChar char="Ø"/>
            </a:pPr>
            <a:r>
              <a:rPr lang="el-GR" sz="2000" smtClean="0">
                <a:solidFill>
                  <a:srgbClr val="F7E6A7"/>
                </a:solidFill>
              </a:rPr>
              <a:t>Γνωστές μέθοδοι αντισύλληψης:</a:t>
            </a:r>
          </a:p>
          <a:p>
            <a:pPr eaLnBrk="1" hangingPunct="1">
              <a:lnSpc>
                <a:spcPct val="80000"/>
              </a:lnSpc>
              <a:buFont typeface="Wingdings" pitchFamily="2" charset="2"/>
              <a:buChar char="Ø"/>
            </a:pPr>
            <a:r>
              <a:rPr lang="el-GR" sz="2000" smtClean="0">
                <a:solidFill>
                  <a:srgbClr val="F7E6A7"/>
                </a:solidFill>
              </a:rPr>
              <a:t>η χρήση του προφυλακτικού</a:t>
            </a:r>
          </a:p>
          <a:p>
            <a:pPr eaLnBrk="1" hangingPunct="1">
              <a:lnSpc>
                <a:spcPct val="80000"/>
              </a:lnSpc>
              <a:buFont typeface="Wingdings" pitchFamily="2" charset="2"/>
              <a:buChar char="Ø"/>
            </a:pPr>
            <a:r>
              <a:rPr lang="el-GR" sz="2000" smtClean="0">
                <a:solidFill>
                  <a:srgbClr val="F7E6A7"/>
                </a:solidFill>
              </a:rPr>
              <a:t>η στείρωση με βαζεκτομή</a:t>
            </a:r>
          </a:p>
          <a:p>
            <a:pPr eaLnBrk="1" hangingPunct="1">
              <a:lnSpc>
                <a:spcPct val="80000"/>
              </a:lnSpc>
              <a:buFont typeface="Wingdings" pitchFamily="2" charset="2"/>
              <a:buChar char="Ø"/>
            </a:pPr>
            <a:r>
              <a:rPr lang="el-GR" sz="2000" smtClean="0">
                <a:solidFill>
                  <a:srgbClr val="F7E6A7"/>
                </a:solidFill>
              </a:rPr>
              <a:t>η απολίνωση των σαλπίγγων</a:t>
            </a:r>
          </a:p>
          <a:p>
            <a:pPr eaLnBrk="1" hangingPunct="1">
              <a:lnSpc>
                <a:spcPct val="80000"/>
              </a:lnSpc>
              <a:buFont typeface="Wingdings" pitchFamily="2" charset="2"/>
              <a:buChar char="Ø"/>
            </a:pPr>
            <a:r>
              <a:rPr lang="el-GR" sz="2000" smtClean="0">
                <a:solidFill>
                  <a:srgbClr val="F7E6A7"/>
                </a:solidFill>
              </a:rPr>
              <a:t>τα ενδομήτρια σπειράματα </a:t>
            </a:r>
          </a:p>
          <a:p>
            <a:pPr eaLnBrk="1" hangingPunct="1">
              <a:lnSpc>
                <a:spcPct val="80000"/>
              </a:lnSpc>
              <a:buFont typeface="Wingdings" pitchFamily="2" charset="2"/>
              <a:buChar char="Ø"/>
            </a:pPr>
            <a:r>
              <a:rPr lang="el-GR" sz="2000" smtClean="0">
                <a:solidFill>
                  <a:srgbClr val="F7E6A7"/>
                </a:solidFill>
              </a:rPr>
              <a:t>τα αντισυλληπτικά χάπια,</a:t>
            </a:r>
          </a:p>
          <a:p>
            <a:pPr eaLnBrk="1" hangingPunct="1">
              <a:lnSpc>
                <a:spcPct val="80000"/>
              </a:lnSpc>
              <a:buFont typeface="Wingdings" pitchFamily="2" charset="2"/>
              <a:buChar char="Ø"/>
            </a:pPr>
            <a:r>
              <a:rPr lang="el-GR" sz="2000" smtClean="0">
                <a:solidFill>
                  <a:srgbClr val="F7E6A7"/>
                </a:solidFill>
              </a:rPr>
              <a:t>η μέθοδος του διαφράγματος</a:t>
            </a:r>
          </a:p>
          <a:p>
            <a:pPr eaLnBrk="1" hangingPunct="1">
              <a:lnSpc>
                <a:spcPct val="80000"/>
              </a:lnSpc>
              <a:buFont typeface="Wingdings" pitchFamily="2" charset="2"/>
              <a:buChar char="Ø"/>
            </a:pPr>
            <a:r>
              <a:rPr lang="el-GR" sz="2000" smtClean="0">
                <a:solidFill>
                  <a:srgbClr val="F7E6A7"/>
                </a:solidFill>
              </a:rPr>
              <a:t> η προγραμματισμένη και </a:t>
            </a:r>
          </a:p>
          <a:p>
            <a:pPr eaLnBrk="1" hangingPunct="1">
              <a:lnSpc>
                <a:spcPct val="80000"/>
              </a:lnSpc>
              <a:buFont typeface="Wingdings" pitchFamily="2" charset="2"/>
              <a:buChar char="Ø"/>
            </a:pPr>
            <a:r>
              <a:rPr lang="el-GR" sz="2000" smtClean="0">
                <a:solidFill>
                  <a:srgbClr val="F7E6A7"/>
                </a:solidFill>
              </a:rPr>
              <a:t>η διακεκομμένη συνουσία </a:t>
            </a:r>
          </a:p>
          <a:p>
            <a:pPr eaLnBrk="1" hangingPunct="1">
              <a:lnSpc>
                <a:spcPct val="80000"/>
              </a:lnSpc>
              <a:buFont typeface="Wingdings" pitchFamily="2" charset="2"/>
              <a:buChar char="Ø"/>
            </a:pPr>
            <a:r>
              <a:rPr lang="el-GR" sz="2000" smtClean="0">
                <a:solidFill>
                  <a:srgbClr val="F7E6A7"/>
                </a:solidFill>
              </a:rPr>
              <a:t>η θερμομέτρηση και τα </a:t>
            </a:r>
          </a:p>
          <a:p>
            <a:pPr eaLnBrk="1" hangingPunct="1">
              <a:lnSpc>
                <a:spcPct val="80000"/>
              </a:lnSpc>
              <a:buFont typeface="Wingdings" pitchFamily="2" charset="2"/>
              <a:buChar char="Ø"/>
            </a:pPr>
            <a:r>
              <a:rPr lang="el-GR" sz="2000" smtClean="0">
                <a:solidFill>
                  <a:srgbClr val="F7E6A7"/>
                </a:solidFill>
              </a:rPr>
              <a:t>χημικά σπερματοκτόνα </a:t>
            </a:r>
          </a:p>
        </p:txBody>
      </p:sp>
      <p:pic>
        <p:nvPicPr>
          <p:cNvPr id="3075" name="Picture 4" descr="thumbnail"/>
          <p:cNvPicPr>
            <a:picLocks noChangeAspect="1" noChangeArrowheads="1"/>
          </p:cNvPicPr>
          <p:nvPr/>
        </p:nvPicPr>
        <p:blipFill>
          <a:blip r:embed="rId2" cstate="print"/>
          <a:srcRect/>
          <a:stretch>
            <a:fillRect/>
          </a:stretch>
        </p:blipFill>
        <p:spPr bwMode="auto">
          <a:xfrm>
            <a:off x="2555776" y="476672"/>
            <a:ext cx="2808312" cy="18916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6" name="Picture 6" descr="birthcontrol"/>
          <p:cNvPicPr>
            <a:picLocks noChangeAspect="1" noChangeArrowheads="1"/>
          </p:cNvPicPr>
          <p:nvPr/>
        </p:nvPicPr>
        <p:blipFill>
          <a:blip r:embed="rId3" cstate="print"/>
          <a:srcRect/>
          <a:stretch>
            <a:fillRect/>
          </a:stretch>
        </p:blipFill>
        <p:spPr bwMode="auto">
          <a:xfrm>
            <a:off x="0" y="404664"/>
            <a:ext cx="2664296" cy="21322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7" name="4 - Εικόνα" descr="howToUseCondoms.jpg"/>
          <p:cNvPicPr>
            <a:picLocks noChangeAspect="1"/>
          </p:cNvPicPr>
          <p:nvPr/>
        </p:nvPicPr>
        <p:blipFill>
          <a:blip r:embed="rId4" cstate="print"/>
          <a:srcRect/>
          <a:stretch>
            <a:fillRect/>
          </a:stretch>
        </p:blipFill>
        <p:spPr bwMode="auto">
          <a:xfrm>
            <a:off x="179388" y="4221163"/>
            <a:ext cx="2663825" cy="2309812"/>
          </a:xfrm>
          <a:prstGeom prst="rect">
            <a:avLst/>
          </a:prstGeom>
          <a:noFill/>
          <a:ln w="9525">
            <a:noFill/>
            <a:miter lim="800000"/>
            <a:headEnd/>
            <a:tailEnd/>
          </a:ln>
        </p:spPr>
      </p:pic>
      <p:pic>
        <p:nvPicPr>
          <p:cNvPr id="3078" name="5 - Εικόνα" descr="condoms.jpg"/>
          <p:cNvPicPr>
            <a:picLocks noChangeAspect="1"/>
          </p:cNvPicPr>
          <p:nvPr/>
        </p:nvPicPr>
        <p:blipFill>
          <a:blip r:embed="rId5" cstate="print"/>
          <a:srcRect/>
          <a:stretch>
            <a:fillRect/>
          </a:stretch>
        </p:blipFill>
        <p:spPr bwMode="auto">
          <a:xfrm>
            <a:off x="2987675" y="4652963"/>
            <a:ext cx="2663825" cy="1871662"/>
          </a:xfrm>
          <a:prstGeom prst="rect">
            <a:avLst/>
          </a:prstGeom>
          <a:noFill/>
          <a:ln w="9525">
            <a:noFill/>
            <a:miter lim="800000"/>
            <a:headEnd/>
            <a:tailEnd/>
          </a:ln>
        </p:spPr>
      </p:pic>
      <p:pic>
        <p:nvPicPr>
          <p:cNvPr id="7" name="6 - Εικόνα" descr="durexmultimix.jpg"/>
          <p:cNvPicPr>
            <a:picLocks noChangeAspect="1"/>
          </p:cNvPicPr>
          <p:nvPr/>
        </p:nvPicPr>
        <p:blipFill>
          <a:blip r:embed="rId6" cstate="print"/>
          <a:stretch>
            <a:fillRect/>
          </a:stretch>
        </p:blipFill>
        <p:spPr>
          <a:xfrm>
            <a:off x="1619672" y="2636912"/>
            <a:ext cx="3201536" cy="1573636"/>
          </a:xfrm>
          <a:prstGeom prst="ellipse">
            <a:avLst/>
          </a:prstGeom>
          <a:ln>
            <a:noFill/>
          </a:ln>
          <a:effectLst>
            <a:softEdge rad="112500"/>
          </a:effectLst>
        </p:spPr>
      </p:pic>
      <p:pic>
        <p:nvPicPr>
          <p:cNvPr id="3080" name="Picture 271" descr="Female-gender-sign"/>
          <p:cNvPicPr>
            <a:picLocks noChangeAspect="1" noChangeArrowheads="1"/>
          </p:cNvPicPr>
          <p:nvPr/>
        </p:nvPicPr>
        <p:blipFill>
          <a:blip r:embed="rId7" cstate="print"/>
          <a:srcRect/>
          <a:stretch>
            <a:fillRect/>
          </a:stretch>
        </p:blipFill>
        <p:spPr bwMode="auto">
          <a:xfrm>
            <a:off x="5219700" y="2924175"/>
            <a:ext cx="630238" cy="504825"/>
          </a:xfrm>
          <a:prstGeom prst="rect">
            <a:avLst/>
          </a:prstGeom>
          <a:noFill/>
          <a:ln w="9525">
            <a:noFill/>
            <a:miter lim="800000"/>
            <a:headEnd/>
            <a:tailEnd/>
          </a:ln>
        </p:spPr>
      </p:pic>
      <p:pic>
        <p:nvPicPr>
          <p:cNvPr id="3081" name="10 - Εικόνα" descr="017853-blue-jelly-icon-symbols-shapes-male-symbol1-sc48.png"/>
          <p:cNvPicPr>
            <a:picLocks noChangeAspect="1"/>
          </p:cNvPicPr>
          <p:nvPr/>
        </p:nvPicPr>
        <p:blipFill>
          <a:blip r:embed="rId8" cstate="print"/>
          <a:srcRect/>
          <a:stretch>
            <a:fillRect/>
          </a:stretch>
        </p:blipFill>
        <p:spPr bwMode="auto">
          <a:xfrm>
            <a:off x="5219700" y="1916113"/>
            <a:ext cx="650875" cy="650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sz="3200" b="1" i="1" smtClean="0">
                <a:solidFill>
                  <a:srgbClr val="FF9933"/>
                </a:solidFill>
              </a:rPr>
              <a:t>Γυναικεία Λαπαροσκοπική Στειροποίηση</a:t>
            </a:r>
            <a:r>
              <a:rPr lang="el-GR" sz="3200" smtClean="0">
                <a:solidFill>
                  <a:srgbClr val="FF9933"/>
                </a:solidFill>
              </a:rPr>
              <a:t> </a:t>
            </a:r>
          </a:p>
        </p:txBody>
      </p:sp>
      <p:sp>
        <p:nvSpPr>
          <p:cNvPr id="21507" name="Rectangle 3"/>
          <p:cNvSpPr>
            <a:spLocks noGrp="1" noChangeArrowheads="1"/>
          </p:cNvSpPr>
          <p:nvPr>
            <p:ph sz="half" idx="1"/>
          </p:nvPr>
        </p:nvSpPr>
        <p:spPr>
          <a:xfrm>
            <a:off x="468313" y="1484313"/>
            <a:ext cx="4038600" cy="4525962"/>
          </a:xfrm>
        </p:spPr>
        <p:txBody>
          <a:bodyPr/>
          <a:lstStyle/>
          <a:p>
            <a:pPr marL="273050" indent="-273050">
              <a:lnSpc>
                <a:spcPct val="80000"/>
              </a:lnSpc>
              <a:spcBef>
                <a:spcPts val="575"/>
              </a:spcBef>
              <a:buFont typeface="Wingdings 2" pitchFamily="18" charset="2"/>
              <a:buChar char=""/>
            </a:pPr>
            <a:r>
              <a:rPr lang="el-GR" b="1" smtClean="0">
                <a:solidFill>
                  <a:srgbClr val="F7E6A7"/>
                </a:solidFill>
              </a:rPr>
              <a:t>Τι είναι η απολίνωση των σαλπίγγων;</a:t>
            </a:r>
            <a:endParaRPr lang="en-US" b="1" smtClean="0">
              <a:solidFill>
                <a:srgbClr val="F7E6A7"/>
              </a:solidFill>
            </a:endParaRPr>
          </a:p>
          <a:p>
            <a:pPr marL="273050" indent="-273050">
              <a:lnSpc>
                <a:spcPct val="80000"/>
              </a:lnSpc>
              <a:spcBef>
                <a:spcPts val="575"/>
              </a:spcBef>
              <a:buFontTx/>
              <a:buNone/>
            </a:pPr>
            <a:r>
              <a:rPr lang="en-US" b="1" smtClean="0">
                <a:solidFill>
                  <a:srgbClr val="F7E6A7"/>
                </a:solidFill>
              </a:rPr>
              <a:t>     </a:t>
            </a:r>
            <a:r>
              <a:rPr lang="el-GR" smtClean="0">
                <a:solidFill>
                  <a:srgbClr val="F7E6A7"/>
                </a:solidFill>
              </a:rPr>
              <a:t>Ονομάζεται η απολίνωση των σαλπίγγων της γυναίκας που δεν επιτρέπει στα ωάρια να συναντήσουν το σπέρμα</a:t>
            </a:r>
            <a:r>
              <a:rPr lang="en-US" smtClean="0">
                <a:solidFill>
                  <a:srgbClr val="F7E6A7"/>
                </a:solidFill>
              </a:rPr>
              <a:t>.</a:t>
            </a:r>
          </a:p>
          <a:p>
            <a:pPr marL="273050" indent="-273050">
              <a:lnSpc>
                <a:spcPct val="80000"/>
              </a:lnSpc>
              <a:spcBef>
                <a:spcPts val="575"/>
              </a:spcBef>
              <a:buFontTx/>
              <a:buNone/>
            </a:pPr>
            <a:r>
              <a:rPr lang="el-GR" sz="1400" smtClean="0"/>
              <a:t/>
            </a:r>
            <a:br>
              <a:rPr lang="el-GR" sz="1400" smtClean="0"/>
            </a:br>
            <a:endParaRPr lang="en-US" sz="1400" smtClean="0"/>
          </a:p>
        </p:txBody>
      </p:sp>
      <p:sp>
        <p:nvSpPr>
          <p:cNvPr id="21508" name="7 - Θέση περιεχομένου"/>
          <p:cNvSpPr>
            <a:spLocks noGrp="1"/>
          </p:cNvSpPr>
          <p:nvPr>
            <p:ph sz="half" idx="2"/>
          </p:nvPr>
        </p:nvSpPr>
        <p:spPr>
          <a:xfrm>
            <a:off x="4932363" y="1412875"/>
            <a:ext cx="4038600" cy="4525963"/>
          </a:xfrm>
        </p:spPr>
        <p:txBody>
          <a:bodyPr/>
          <a:lstStyle/>
          <a:p>
            <a:r>
              <a:rPr lang="el-GR" b="1" smtClean="0">
                <a:solidFill>
                  <a:srgbClr val="F7E6A7"/>
                </a:solidFill>
              </a:rPr>
              <a:t>Πως γίνεται η απολίνωση των σαλπίγγων;</a:t>
            </a:r>
            <a:r>
              <a:rPr lang="el-GR" smtClean="0">
                <a:solidFill>
                  <a:srgbClr val="F7E6A7"/>
                </a:solidFill>
              </a:rPr>
              <a:t/>
            </a:r>
            <a:br>
              <a:rPr lang="el-GR" smtClean="0">
                <a:solidFill>
                  <a:srgbClr val="F7E6A7"/>
                </a:solidFill>
              </a:rPr>
            </a:br>
            <a:r>
              <a:rPr lang="el-GR" smtClean="0">
                <a:solidFill>
                  <a:srgbClr val="F7E6A7"/>
                </a:solidFill>
              </a:rPr>
              <a:t>διατομή, ή καταστροφή τμήματος της σάλπιγγας ή απόφραξης της με έμβολα ή ειδικά κλιπς</a:t>
            </a:r>
          </a:p>
        </p:txBody>
      </p:sp>
      <p:pic>
        <p:nvPicPr>
          <p:cNvPr id="21509" name="Picture 5" descr="01 copy"/>
          <p:cNvPicPr>
            <a:picLocks noChangeAspect="1" noChangeArrowheads="1"/>
          </p:cNvPicPr>
          <p:nvPr/>
        </p:nvPicPr>
        <p:blipFill>
          <a:blip r:embed="rId2" cstate="print"/>
          <a:srcRect/>
          <a:stretch>
            <a:fillRect/>
          </a:stretch>
        </p:blipFill>
        <p:spPr bwMode="auto">
          <a:xfrm>
            <a:off x="3708400" y="5013325"/>
            <a:ext cx="1341438" cy="1728788"/>
          </a:xfrm>
          <a:prstGeom prst="rect">
            <a:avLst/>
          </a:prstGeom>
          <a:noFill/>
          <a:ln w="9525">
            <a:noFill/>
            <a:miter lim="800000"/>
            <a:headEnd/>
            <a:tailEnd/>
          </a:ln>
        </p:spPr>
      </p:pic>
      <p:pic>
        <p:nvPicPr>
          <p:cNvPr id="21510" name="Picture 6" descr="03 copy"/>
          <p:cNvPicPr>
            <a:picLocks noChangeAspect="1" noChangeArrowheads="1"/>
          </p:cNvPicPr>
          <p:nvPr/>
        </p:nvPicPr>
        <p:blipFill>
          <a:blip r:embed="rId3" cstate="print"/>
          <a:srcRect/>
          <a:stretch>
            <a:fillRect/>
          </a:stretch>
        </p:blipFill>
        <p:spPr bwMode="auto">
          <a:xfrm>
            <a:off x="2268538" y="5013325"/>
            <a:ext cx="1330325" cy="1693863"/>
          </a:xfrm>
          <a:prstGeom prst="rect">
            <a:avLst/>
          </a:prstGeom>
          <a:noFill/>
          <a:ln w="9525">
            <a:noFill/>
            <a:miter lim="800000"/>
            <a:headEnd/>
            <a:tailEnd/>
          </a:ln>
        </p:spPr>
      </p:pic>
      <p:pic>
        <p:nvPicPr>
          <p:cNvPr id="21511" name="Picture 7" descr="02 copy"/>
          <p:cNvPicPr>
            <a:picLocks noChangeAspect="1" noChangeArrowheads="1"/>
          </p:cNvPicPr>
          <p:nvPr/>
        </p:nvPicPr>
        <p:blipFill>
          <a:blip r:embed="rId4" cstate="print"/>
          <a:srcRect/>
          <a:stretch>
            <a:fillRect/>
          </a:stretch>
        </p:blipFill>
        <p:spPr bwMode="auto">
          <a:xfrm>
            <a:off x="684213" y="5013325"/>
            <a:ext cx="1335087" cy="1700213"/>
          </a:xfrm>
          <a:prstGeom prst="rect">
            <a:avLst/>
          </a:prstGeom>
          <a:noFill/>
          <a:ln w="9525">
            <a:noFill/>
            <a:miter lim="800000"/>
            <a:headEnd/>
            <a:tailEnd/>
          </a:ln>
        </p:spPr>
      </p:pic>
      <p:pic>
        <p:nvPicPr>
          <p:cNvPr id="21512" name="Picture 4" descr="tubligation"/>
          <p:cNvPicPr>
            <a:picLocks noChangeAspect="1" noChangeArrowheads="1"/>
          </p:cNvPicPr>
          <p:nvPr/>
        </p:nvPicPr>
        <p:blipFill>
          <a:blip r:embed="rId5" cstate="print"/>
          <a:srcRect/>
          <a:stretch>
            <a:fillRect/>
          </a:stretch>
        </p:blipFill>
        <p:spPr bwMode="auto">
          <a:xfrm>
            <a:off x="5795963" y="4941888"/>
            <a:ext cx="2232025" cy="174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42988" y="260350"/>
            <a:ext cx="7632700" cy="549275"/>
          </a:xfrm>
        </p:spPr>
        <p:txBody>
          <a:bodyPr/>
          <a:lstStyle/>
          <a:p>
            <a:r>
              <a:rPr lang="el-GR" sz="3200" b="1" smtClean="0">
                <a:solidFill>
                  <a:srgbClr val="FF9933"/>
                </a:solidFill>
              </a:rPr>
              <a:t>Ανδρική Στειροποίηση ή Βαζεκτομή </a:t>
            </a:r>
            <a:r>
              <a:rPr lang="el-GR" sz="3200" b="1" smtClean="0">
                <a:solidFill>
                  <a:srgbClr val="FFFFCC"/>
                </a:solidFill>
              </a:rPr>
              <a:t/>
            </a:r>
            <a:br>
              <a:rPr lang="el-GR" sz="3200" b="1" smtClean="0">
                <a:solidFill>
                  <a:srgbClr val="FFFFCC"/>
                </a:solidFill>
              </a:rPr>
            </a:br>
            <a:endParaRPr lang="el-GR" sz="3200" b="1" smtClean="0">
              <a:solidFill>
                <a:srgbClr val="FFFFCC"/>
              </a:solidFill>
            </a:endParaRPr>
          </a:p>
        </p:txBody>
      </p:sp>
      <p:pic>
        <p:nvPicPr>
          <p:cNvPr id="22531" name="Picture 4" descr="1234568791011213141516171819"/>
          <p:cNvPicPr>
            <a:picLocks noChangeAspect="1" noChangeArrowheads="1"/>
          </p:cNvPicPr>
          <p:nvPr/>
        </p:nvPicPr>
        <p:blipFill>
          <a:blip r:embed="rId2" cstate="print"/>
          <a:srcRect/>
          <a:stretch>
            <a:fillRect/>
          </a:stretch>
        </p:blipFill>
        <p:spPr bwMode="auto">
          <a:xfrm>
            <a:off x="611188" y="1052513"/>
            <a:ext cx="2520950" cy="2520950"/>
          </a:xfrm>
          <a:prstGeom prst="rect">
            <a:avLst/>
          </a:prstGeom>
          <a:noFill/>
          <a:ln w="9525">
            <a:noFill/>
            <a:miter lim="800000"/>
            <a:headEnd/>
            <a:tailEnd/>
          </a:ln>
        </p:spPr>
      </p:pic>
      <p:pic>
        <p:nvPicPr>
          <p:cNvPr id="22532" name="Picture 6" descr="vazektomi"/>
          <p:cNvPicPr>
            <a:picLocks noChangeAspect="1" noChangeArrowheads="1"/>
          </p:cNvPicPr>
          <p:nvPr/>
        </p:nvPicPr>
        <p:blipFill>
          <a:blip r:embed="rId3" cstate="print"/>
          <a:srcRect/>
          <a:stretch>
            <a:fillRect/>
          </a:stretch>
        </p:blipFill>
        <p:spPr bwMode="auto">
          <a:xfrm>
            <a:off x="179388" y="3789363"/>
            <a:ext cx="3240087" cy="2871787"/>
          </a:xfrm>
          <a:prstGeom prst="rect">
            <a:avLst/>
          </a:prstGeom>
          <a:noFill/>
          <a:ln w="9525">
            <a:noFill/>
            <a:miter lim="800000"/>
            <a:headEnd/>
            <a:tailEnd/>
          </a:ln>
        </p:spPr>
      </p:pic>
      <p:graphicFrame>
        <p:nvGraphicFramePr>
          <p:cNvPr id="8" name="3 - Θέση περιεχομένου"/>
          <p:cNvGraphicFramePr>
            <a:graphicFrameLocks/>
          </p:cNvGraphicFramePr>
          <p:nvPr/>
        </p:nvGraphicFramePr>
        <p:xfrm>
          <a:off x="3708400" y="2708275"/>
          <a:ext cx="4896544" cy="3921624"/>
        </p:xfrm>
        <a:graphic>
          <a:graphicData uri="http://schemas.openxmlformats.org/drawingml/2006/table">
            <a:tbl>
              <a:tblPr firstRow="1" bandRow="1">
                <a:tableStyleId>{5C22544A-7EE6-4342-B048-85BDC9FD1C3A}</a:tableStyleId>
              </a:tblPr>
              <a:tblGrid>
                <a:gridCol w="2448272"/>
                <a:gridCol w="2448272"/>
              </a:tblGrid>
              <a:tr h="339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smtClean="0">
                          <a:solidFill>
                            <a:schemeClr val="tx1"/>
                          </a:solidFill>
                        </a:rPr>
                        <a:t>Πλεονεκτήματα</a:t>
                      </a:r>
                      <a:endParaRPr lang="el-GR" dirty="0">
                        <a:solidFill>
                          <a:schemeClr val="tx1"/>
                        </a:solidFill>
                      </a:endParaRP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solidFill>
                            <a:schemeClr val="tx1"/>
                          </a:solidFill>
                        </a:rPr>
                        <a:t>Μ</a:t>
                      </a:r>
                      <a:r>
                        <a:rPr lang="el-GR" b="1" u="sng" dirty="0" smtClean="0">
                          <a:solidFill>
                            <a:schemeClr val="tx1"/>
                          </a:solidFill>
                        </a:rPr>
                        <a:t>ειονεκτήματα</a:t>
                      </a:r>
                    </a:p>
                  </a:txBody>
                  <a:tcPr>
                    <a:solidFill>
                      <a:srgbClr val="FFCC99"/>
                    </a:solidFill>
                  </a:tcPr>
                </a:tc>
              </a:tr>
              <a:tr h="498336">
                <a:tc>
                  <a:txBody>
                    <a:bodyPr/>
                    <a:lstStyle/>
                    <a:p>
                      <a:pPr marL="274320" indent="-274320" fontAlgn="auto">
                        <a:lnSpc>
                          <a:spcPct val="80000"/>
                        </a:lnSpc>
                        <a:spcBef>
                          <a:spcPts val="580"/>
                        </a:spcBef>
                        <a:spcAft>
                          <a:spcPts val="0"/>
                        </a:spcAft>
                        <a:defRPr/>
                      </a:pPr>
                      <a:r>
                        <a:rPr lang="el-GR" dirty="0" smtClean="0"/>
                        <a:t>Απόφαση παίρνεται μια φορά</a:t>
                      </a:r>
                    </a:p>
                  </a:txBody>
                  <a:tcPr>
                    <a:solidFill>
                      <a:srgbClr val="FFFFCC"/>
                    </a:solidFill>
                  </a:tcPr>
                </a:tc>
                <a:tc>
                  <a:txBody>
                    <a:bodyPr/>
                    <a:lstStyle/>
                    <a:p>
                      <a:pPr marL="274320" indent="-274320">
                        <a:lnSpc>
                          <a:spcPct val="80000"/>
                        </a:lnSpc>
                        <a:spcBef>
                          <a:spcPts val="580"/>
                        </a:spcBef>
                        <a:defRPr/>
                      </a:pPr>
                      <a:r>
                        <a:rPr lang="el-GR" dirty="0" smtClean="0"/>
                        <a:t>Είναι μόνιμη</a:t>
                      </a:r>
                      <a:endParaRPr lang="el-GR" dirty="0"/>
                    </a:p>
                  </a:txBody>
                  <a:tcPr>
                    <a:solidFill>
                      <a:srgbClr val="FFFFCC"/>
                    </a:solidFill>
                  </a:tcPr>
                </a:tc>
              </a:tr>
              <a:tr h="904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Δεν επηρεάζει την στύση και την εκσπερμάτιση </a:t>
                      </a:r>
                    </a:p>
                  </a:txBody>
                  <a:tcPr>
                    <a:solidFill>
                      <a:srgbClr val="FFFFCC"/>
                    </a:solidFill>
                  </a:tcPr>
                </a:tc>
                <a:tc>
                  <a:txBody>
                    <a:bodyPr/>
                    <a:lstStyle/>
                    <a:p>
                      <a:r>
                        <a:rPr lang="el-GR" dirty="0" smtClean="0"/>
                        <a:t>Χρειάζεται χειρουργείο </a:t>
                      </a:r>
                      <a:endParaRPr lang="el-GR" dirty="0"/>
                    </a:p>
                  </a:txBody>
                  <a:tcPr>
                    <a:solidFill>
                      <a:srgbClr val="FFFFCC"/>
                    </a:solidFill>
                  </a:tcPr>
                </a:tc>
              </a:tr>
              <a:tr h="1429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Δεν υπάρχουν γνωστές ανεπιθύμητες ενέργειες </a:t>
                      </a:r>
                    </a:p>
                    <a:p>
                      <a:endParaRPr lang="el-GR" dirty="0"/>
                    </a:p>
                  </a:txBody>
                  <a:tcPr>
                    <a:solidFill>
                      <a:srgbClr val="FFFFCC"/>
                    </a:solidFill>
                  </a:tcPr>
                </a:tc>
                <a:tc>
                  <a:txBody>
                    <a:bodyPr/>
                    <a:lstStyle/>
                    <a:p>
                      <a:r>
                        <a:rPr lang="el-GR" dirty="0" smtClean="0"/>
                        <a:t>Χρειάζεται μερικούς μήνες πριν είστε σίγουροι ότι δεν θα υπάρξει πιθανότητα εγκυμοσύνης </a:t>
                      </a:r>
                      <a:endParaRPr lang="el-GR" dirty="0"/>
                    </a:p>
                  </a:txBody>
                  <a:tcPr>
                    <a:solidFill>
                      <a:srgbClr val="FFFFCC"/>
                    </a:solidFill>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Δεν επηρεάζει τον αυθορμητισμό </a:t>
                      </a:r>
                    </a:p>
                  </a:txBody>
                  <a:tcPr>
                    <a:solidFill>
                      <a:srgbClr val="FFFFCC"/>
                    </a:solidFill>
                  </a:tcPr>
                </a:tc>
                <a:tc>
                  <a:txBody>
                    <a:bodyPr/>
                    <a:lstStyle/>
                    <a:p>
                      <a:r>
                        <a:rPr lang="el-GR" dirty="0" smtClean="0"/>
                        <a:t>Πόνος στο όσχεο μετά το χειρουργείο</a:t>
                      </a:r>
                      <a:endParaRPr lang="el-GR" dirty="0"/>
                    </a:p>
                  </a:txBody>
                  <a:tcPr>
                    <a:solidFill>
                      <a:srgbClr val="FFFFCC"/>
                    </a:solidFill>
                  </a:tcPr>
                </a:tc>
              </a:tr>
            </a:tbl>
          </a:graphicData>
        </a:graphic>
      </p:graphicFrame>
      <p:sp>
        <p:nvSpPr>
          <p:cNvPr id="10" name="2 - Θέση περιεχομένου"/>
          <p:cNvSpPr>
            <a:spLocks noGrp="1"/>
          </p:cNvSpPr>
          <p:nvPr>
            <p:ph idx="1"/>
          </p:nvPr>
        </p:nvSpPr>
        <p:spPr>
          <a:xfrm>
            <a:off x="3348038" y="836613"/>
            <a:ext cx="5472112" cy="2836862"/>
          </a:xfrm>
        </p:spPr>
        <p:txBody>
          <a:bodyPr/>
          <a:lstStyle/>
          <a:p>
            <a:pPr marL="274320" indent="-274320" fontAlgn="auto">
              <a:lnSpc>
                <a:spcPct val="80000"/>
              </a:lnSpc>
              <a:spcBef>
                <a:spcPts val="580"/>
              </a:spcBef>
              <a:spcAft>
                <a:spcPts val="0"/>
              </a:spcAft>
              <a:buFont typeface="Wingdings 2"/>
              <a:buChar char=""/>
              <a:defRPr/>
            </a:pPr>
            <a:r>
              <a:rPr lang="el-GR" sz="2000" b="1" i="1" dirty="0" smtClean="0">
                <a:solidFill>
                  <a:srgbClr val="F7E6A7"/>
                </a:solidFill>
                <a:effectLst>
                  <a:outerShdw blurRad="38100" dist="38100" dir="2700000" algn="tl">
                    <a:srgbClr val="C0C0C0"/>
                  </a:outerShdw>
                </a:effectLst>
              </a:rPr>
              <a:t>Τι είναι;</a:t>
            </a:r>
          </a:p>
          <a:p>
            <a:pPr marL="274320" indent="-274320">
              <a:lnSpc>
                <a:spcPct val="80000"/>
              </a:lnSpc>
              <a:spcBef>
                <a:spcPts val="580"/>
              </a:spcBef>
              <a:buFontTx/>
              <a:buNone/>
              <a:defRPr/>
            </a:pPr>
            <a:r>
              <a:rPr lang="el-GR" sz="2000" dirty="0" smtClean="0">
                <a:solidFill>
                  <a:schemeClr val="bg1"/>
                </a:solidFill>
              </a:rPr>
              <a:t>         Το κόψιμο ή ο ακρωτηριασμός του σωληναρίου που μεταφέρει το σπέρμα. Αυτό εμποδίζει το σπέρμα να φθάσει στην έξοδό του. </a:t>
            </a:r>
            <a:br>
              <a:rPr lang="el-GR" sz="2000" dirty="0" smtClean="0">
                <a:solidFill>
                  <a:schemeClr val="bg1"/>
                </a:solidFill>
              </a:rPr>
            </a:br>
            <a:r>
              <a:rPr lang="el-GR" sz="2000" dirty="0" smtClean="0">
                <a:solidFill>
                  <a:schemeClr val="bg1"/>
                </a:solidFill>
              </a:rPr>
              <a:t>Αποτελεσματικότητα: 99%.</a:t>
            </a:r>
          </a:p>
          <a:p>
            <a:pPr>
              <a:defRPr/>
            </a:pP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323850" y="333375"/>
            <a:ext cx="8229600" cy="1143000"/>
          </a:xfrm>
        </p:spPr>
        <p:txBody>
          <a:bodyPr/>
          <a:lstStyle/>
          <a:p>
            <a:r>
              <a:rPr lang="el-GR" sz="4000" b="1" smtClean="0">
                <a:solidFill>
                  <a:srgbClr val="FF9933"/>
                </a:solidFill>
              </a:rPr>
              <a:t>Φυσικοί τρόποι αντισύλληψης </a:t>
            </a:r>
          </a:p>
        </p:txBody>
      </p:sp>
      <p:pic>
        <p:nvPicPr>
          <p:cNvPr id="23555" name="3 - Εικόνα" descr="images (1).jpg"/>
          <p:cNvPicPr>
            <a:picLocks noChangeAspect="1"/>
          </p:cNvPicPr>
          <p:nvPr/>
        </p:nvPicPr>
        <p:blipFill>
          <a:blip r:embed="rId2" cstate="print"/>
          <a:srcRect/>
          <a:stretch>
            <a:fillRect/>
          </a:stretch>
        </p:blipFill>
        <p:spPr bwMode="auto">
          <a:xfrm>
            <a:off x="5651500" y="1412875"/>
            <a:ext cx="3287713" cy="2395538"/>
          </a:xfrm>
          <a:prstGeom prst="rect">
            <a:avLst/>
          </a:prstGeom>
          <a:noFill/>
          <a:ln w="9525">
            <a:noFill/>
            <a:miter lim="800000"/>
            <a:headEnd/>
            <a:tailEnd/>
          </a:ln>
        </p:spPr>
      </p:pic>
      <p:pic>
        <p:nvPicPr>
          <p:cNvPr id="23556" name="4 - Εικόνα" descr="shutterstock_24309406_200_150.jpg"/>
          <p:cNvPicPr>
            <a:picLocks noChangeAspect="1"/>
          </p:cNvPicPr>
          <p:nvPr/>
        </p:nvPicPr>
        <p:blipFill>
          <a:blip r:embed="rId3" cstate="print"/>
          <a:srcRect/>
          <a:stretch>
            <a:fillRect/>
          </a:stretch>
        </p:blipFill>
        <p:spPr bwMode="auto">
          <a:xfrm>
            <a:off x="179388" y="4292600"/>
            <a:ext cx="3168650" cy="2376488"/>
          </a:xfrm>
          <a:prstGeom prst="rect">
            <a:avLst/>
          </a:prstGeom>
          <a:noFill/>
          <a:ln w="9525">
            <a:noFill/>
            <a:miter lim="800000"/>
            <a:headEnd/>
            <a:tailEnd/>
          </a:ln>
        </p:spPr>
      </p:pic>
      <p:pic>
        <p:nvPicPr>
          <p:cNvPr id="23557" name="5 - Εικόνα" descr="imagesed.jpeg"/>
          <p:cNvPicPr>
            <a:picLocks noChangeAspect="1"/>
          </p:cNvPicPr>
          <p:nvPr/>
        </p:nvPicPr>
        <p:blipFill>
          <a:blip r:embed="rId4" cstate="print"/>
          <a:srcRect/>
          <a:stretch>
            <a:fillRect/>
          </a:stretch>
        </p:blipFill>
        <p:spPr bwMode="auto">
          <a:xfrm>
            <a:off x="3779838" y="3141663"/>
            <a:ext cx="1584325" cy="1582737"/>
          </a:xfrm>
          <a:prstGeom prst="rect">
            <a:avLst/>
          </a:prstGeom>
          <a:noFill/>
          <a:ln w="9525">
            <a:noFill/>
            <a:miter lim="800000"/>
            <a:headEnd/>
            <a:tailEnd/>
          </a:ln>
        </p:spPr>
      </p:pic>
      <p:pic>
        <p:nvPicPr>
          <p:cNvPr id="23558" name="6 - Εικόνα" descr="temperature-710x434.jpg"/>
          <p:cNvPicPr>
            <a:picLocks noChangeAspect="1"/>
          </p:cNvPicPr>
          <p:nvPr/>
        </p:nvPicPr>
        <p:blipFill>
          <a:blip r:embed="rId5" cstate="print"/>
          <a:srcRect/>
          <a:stretch>
            <a:fillRect/>
          </a:stretch>
        </p:blipFill>
        <p:spPr bwMode="auto">
          <a:xfrm>
            <a:off x="5580063" y="4365625"/>
            <a:ext cx="3381375" cy="2320925"/>
          </a:xfrm>
          <a:prstGeom prst="rect">
            <a:avLst/>
          </a:prstGeom>
          <a:noFill/>
          <a:ln w="9525">
            <a:noFill/>
            <a:miter lim="800000"/>
            <a:headEnd/>
            <a:tailEnd/>
          </a:ln>
        </p:spPr>
      </p:pic>
      <p:pic>
        <p:nvPicPr>
          <p:cNvPr id="23559" name="7 - Εικόνα" descr="metra.jpg"/>
          <p:cNvPicPr>
            <a:picLocks noChangeAspect="1"/>
          </p:cNvPicPr>
          <p:nvPr/>
        </p:nvPicPr>
        <p:blipFill>
          <a:blip r:embed="rId6" cstate="print"/>
          <a:srcRect/>
          <a:stretch>
            <a:fillRect/>
          </a:stretch>
        </p:blipFill>
        <p:spPr bwMode="auto">
          <a:xfrm>
            <a:off x="0" y="1484313"/>
            <a:ext cx="3567113"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b="1" smtClean="0">
                <a:solidFill>
                  <a:srgbClr val="FF9933"/>
                </a:solidFill>
              </a:rPr>
              <a:t>Η μέθοδος της τραχηλικής βλέννας</a:t>
            </a:r>
            <a:endParaRPr lang="el-GR" smtClean="0">
              <a:solidFill>
                <a:srgbClr val="FF9933"/>
              </a:solidFill>
            </a:endParaRPr>
          </a:p>
        </p:txBody>
      </p:sp>
      <p:sp>
        <p:nvSpPr>
          <p:cNvPr id="3" name="2 - Θέση περιεχομένου"/>
          <p:cNvSpPr>
            <a:spLocks noGrp="1"/>
          </p:cNvSpPr>
          <p:nvPr>
            <p:ph sz="quarter" idx="1"/>
          </p:nvPr>
        </p:nvSpPr>
        <p:spPr>
          <a:xfrm>
            <a:off x="0" y="1628775"/>
            <a:ext cx="9144000" cy="1944688"/>
          </a:xfrm>
        </p:spPr>
        <p:txBody>
          <a:bodyPr>
            <a:normAutofit fontScale="25000" lnSpcReduction="20000"/>
          </a:bodyPr>
          <a:lstStyle/>
          <a:p>
            <a:pPr marL="274320" indent="-274320" fontAlgn="auto">
              <a:spcBef>
                <a:spcPts val="580"/>
              </a:spcBef>
              <a:spcAft>
                <a:spcPts val="0"/>
              </a:spcAft>
              <a:buFont typeface="Wingdings 2"/>
              <a:buChar char=""/>
              <a:defRPr/>
            </a:pPr>
            <a:endParaRPr lang="el-GR" sz="5000" b="1" dirty="0" smtClean="0"/>
          </a:p>
          <a:p>
            <a:pPr marL="274320" indent="-274320" fontAlgn="auto">
              <a:spcBef>
                <a:spcPts val="580"/>
              </a:spcBef>
              <a:spcAft>
                <a:spcPts val="0"/>
              </a:spcAft>
              <a:buFont typeface="Wingdings" pitchFamily="2" charset="2"/>
              <a:buChar char="q"/>
              <a:defRPr/>
            </a:pPr>
            <a:r>
              <a:rPr lang="el-GR" sz="8000" b="1" dirty="0" smtClean="0">
                <a:solidFill>
                  <a:srgbClr val="F7E6A7"/>
                </a:solidFill>
              </a:rPr>
              <a:t>Βασίζεται στην παρατήρηση των τραχηλικών εκκρίσεων. Ξεκινά, αρκετές ημέρες πριν μέχρι αμέσως μετά την ωοθυλακιορρηξία η τραχηλική βλέννα είναι λεπτή και υδαρής, ενώ στο υπόλοιπο διάστημα του κύκλου είναι πυκνόρρευστη και αδιαφανής.</a:t>
            </a:r>
          </a:p>
          <a:p>
            <a:pPr marL="274320" indent="-274320" fontAlgn="auto">
              <a:spcBef>
                <a:spcPts val="580"/>
              </a:spcBef>
              <a:spcAft>
                <a:spcPts val="0"/>
              </a:spcAft>
              <a:buFont typeface="Wingdings" pitchFamily="2" charset="2"/>
              <a:buChar char="q"/>
              <a:defRPr/>
            </a:pPr>
            <a:r>
              <a:rPr lang="el-GR" sz="8000" b="1" dirty="0" smtClean="0">
                <a:solidFill>
                  <a:srgbClr val="F7E6A7"/>
                </a:solidFill>
              </a:rPr>
              <a:t>Τα χαρακτηριστικά των εκκρίσεων διαφέρουν, αν συλλέγονται από τον τράχηλο ή από το αιδοίο.</a:t>
            </a:r>
            <a:br>
              <a:rPr lang="el-GR" sz="8000" b="1" dirty="0" smtClean="0">
                <a:solidFill>
                  <a:srgbClr val="F7E6A7"/>
                </a:solidFill>
              </a:rPr>
            </a:br>
            <a:endParaRPr lang="el-GR" sz="8000" b="1" dirty="0" smtClean="0">
              <a:solidFill>
                <a:srgbClr val="F7E6A7"/>
              </a:solidFill>
            </a:endParaRPr>
          </a:p>
          <a:p>
            <a:pPr marL="274320" indent="-274320" fontAlgn="auto">
              <a:spcBef>
                <a:spcPts val="580"/>
              </a:spcBef>
              <a:spcAft>
                <a:spcPts val="0"/>
              </a:spcAft>
              <a:buFont typeface="Wingdings" pitchFamily="2" charset="2"/>
              <a:buChar char="q"/>
              <a:defRPr/>
            </a:pPr>
            <a:r>
              <a:rPr lang="el-GR" sz="8000" b="1" dirty="0" smtClean="0">
                <a:solidFill>
                  <a:srgbClr val="F7E6A7"/>
                </a:solidFill>
              </a:rPr>
              <a:t>Καθημερινή καταγραφή των συμπτωμάτων </a:t>
            </a:r>
            <a:r>
              <a:rPr lang="el-GR" sz="3600" b="1" dirty="0" smtClean="0"/>
              <a:t/>
            </a:r>
            <a:br>
              <a:rPr lang="el-GR" sz="3600" b="1" dirty="0" smtClean="0"/>
            </a:br>
            <a:r>
              <a:rPr lang="el-GR" sz="3600" b="1" dirty="0" smtClean="0"/>
              <a:t/>
            </a:r>
            <a:br>
              <a:rPr lang="el-GR" sz="3600" b="1" dirty="0" smtClean="0"/>
            </a:br>
            <a:endParaRPr lang="el-GR" sz="3600" dirty="0" smtClean="0"/>
          </a:p>
          <a:p>
            <a:pPr marL="274320" indent="-274320" fontAlgn="auto">
              <a:spcBef>
                <a:spcPts val="580"/>
              </a:spcBef>
              <a:spcAft>
                <a:spcPts val="0"/>
              </a:spcAft>
              <a:buFont typeface="Wingdings 2"/>
              <a:buChar char=""/>
              <a:defRPr/>
            </a:pPr>
            <a:endParaRPr lang="el-GR" dirty="0"/>
          </a:p>
        </p:txBody>
      </p:sp>
      <p:pic>
        <p:nvPicPr>
          <p:cNvPr id="24580" name="3 - Εικόνα" descr="is-lack-of-cervical-mucus-a-sign-of-infertility.jpg"/>
          <p:cNvPicPr>
            <a:picLocks noChangeAspect="1"/>
          </p:cNvPicPr>
          <p:nvPr/>
        </p:nvPicPr>
        <p:blipFill>
          <a:blip r:embed="rId2" cstate="print"/>
          <a:srcRect/>
          <a:stretch>
            <a:fillRect/>
          </a:stretch>
        </p:blipFill>
        <p:spPr bwMode="auto">
          <a:xfrm>
            <a:off x="395288" y="4149725"/>
            <a:ext cx="5761037" cy="2482850"/>
          </a:xfrm>
          <a:prstGeom prst="rect">
            <a:avLst/>
          </a:prstGeom>
          <a:noFill/>
          <a:ln w="9525">
            <a:noFill/>
            <a:miter lim="800000"/>
            <a:headEnd/>
            <a:tailEnd/>
          </a:ln>
        </p:spPr>
      </p:pic>
      <p:pic>
        <p:nvPicPr>
          <p:cNvPr id="24581" name="4 - Εικόνα" descr="couple.jpg"/>
          <p:cNvPicPr>
            <a:picLocks noChangeAspect="1"/>
          </p:cNvPicPr>
          <p:nvPr/>
        </p:nvPicPr>
        <p:blipFill>
          <a:blip r:embed="rId3" cstate="print"/>
          <a:srcRect/>
          <a:stretch>
            <a:fillRect/>
          </a:stretch>
        </p:blipFill>
        <p:spPr bwMode="auto">
          <a:xfrm>
            <a:off x="6443663" y="3500438"/>
            <a:ext cx="2520950"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auto">
              <a:spcAft>
                <a:spcPts val="0"/>
              </a:spcAft>
              <a:defRPr/>
            </a:pPr>
            <a:r>
              <a:rPr lang="el-GR" b="1" dirty="0" smtClean="0">
                <a:solidFill>
                  <a:srgbClr val="FF9933"/>
                </a:solidFill>
              </a:rPr>
              <a:t>Διακεκομμένη συνουσία </a:t>
            </a:r>
            <a:r>
              <a:rPr lang="el-GR" dirty="0" smtClean="0">
                <a:solidFill>
                  <a:srgbClr val="F7E6A7"/>
                </a:solidFill>
              </a:rPr>
              <a:t/>
            </a:r>
            <a:br>
              <a:rPr lang="el-GR" dirty="0" smtClean="0">
                <a:solidFill>
                  <a:srgbClr val="F7E6A7"/>
                </a:solidFill>
              </a:rPr>
            </a:br>
            <a:endParaRPr lang="el-GR" dirty="0">
              <a:solidFill>
                <a:srgbClr val="F7E6A7"/>
              </a:solidFill>
            </a:endParaRPr>
          </a:p>
        </p:txBody>
      </p:sp>
      <p:sp>
        <p:nvSpPr>
          <p:cNvPr id="25603" name="2 - Θέση περιεχομένου"/>
          <p:cNvSpPr>
            <a:spLocks noGrp="1"/>
          </p:cNvSpPr>
          <p:nvPr>
            <p:ph sz="quarter" idx="1"/>
          </p:nvPr>
        </p:nvSpPr>
        <p:spPr>
          <a:xfrm>
            <a:off x="4787900" y="1125538"/>
            <a:ext cx="4067175" cy="3959225"/>
          </a:xfrm>
        </p:spPr>
        <p:txBody>
          <a:bodyPr/>
          <a:lstStyle/>
          <a:p>
            <a:pPr>
              <a:buFont typeface="Wingdings" pitchFamily="2" charset="2"/>
              <a:buChar char="ü"/>
            </a:pPr>
            <a:r>
              <a:rPr lang="el-GR" sz="2800" b="1" smtClean="0">
                <a:solidFill>
                  <a:srgbClr val="F7E6A7"/>
                </a:solidFill>
              </a:rPr>
              <a:t>Απόσυρση του πέους από τον κόλπο λίγο πριν από την εκσπερμάτιση.</a:t>
            </a:r>
          </a:p>
          <a:p>
            <a:pPr>
              <a:buFont typeface="Wingdings" pitchFamily="2" charset="2"/>
              <a:buChar char="ü"/>
            </a:pPr>
            <a:r>
              <a:rPr lang="el-GR" sz="2800" b="1" smtClean="0">
                <a:solidFill>
                  <a:srgbClr val="F7E6A7"/>
                </a:solidFill>
              </a:rPr>
              <a:t>Μειώνει τη σεξουαλική απόλαυση</a:t>
            </a:r>
          </a:p>
          <a:p>
            <a:pPr>
              <a:buFont typeface="Wingdings" pitchFamily="2" charset="2"/>
              <a:buChar char="ü"/>
            </a:pPr>
            <a:r>
              <a:rPr lang="el-GR" sz="2800" b="1" smtClean="0">
                <a:solidFill>
                  <a:srgbClr val="F7E6A7"/>
                </a:solidFill>
              </a:rPr>
              <a:t>Μεγάλα ποσοστά αποτυχίας (15-30 %) </a:t>
            </a:r>
            <a:r>
              <a:rPr lang="el-GR" b="1" smtClean="0">
                <a:solidFill>
                  <a:srgbClr val="F7E6A7"/>
                </a:solidFill>
              </a:rPr>
              <a:t/>
            </a:r>
            <a:br>
              <a:rPr lang="el-GR" b="1" smtClean="0">
                <a:solidFill>
                  <a:srgbClr val="F7E6A7"/>
                </a:solidFill>
              </a:rPr>
            </a:br>
            <a:endParaRPr lang="el-GR" smtClean="0">
              <a:solidFill>
                <a:srgbClr val="F7E6A7"/>
              </a:solidFill>
            </a:endParaRPr>
          </a:p>
        </p:txBody>
      </p:sp>
      <p:pic>
        <p:nvPicPr>
          <p:cNvPr id="25604" name="3 - Εικόνα" descr="sperm-537x350.jpg"/>
          <p:cNvPicPr>
            <a:picLocks noChangeAspect="1"/>
          </p:cNvPicPr>
          <p:nvPr/>
        </p:nvPicPr>
        <p:blipFill>
          <a:blip r:embed="rId2" cstate="print"/>
          <a:srcRect/>
          <a:stretch>
            <a:fillRect/>
          </a:stretch>
        </p:blipFill>
        <p:spPr bwMode="auto">
          <a:xfrm>
            <a:off x="323850" y="3500438"/>
            <a:ext cx="4356100" cy="3167062"/>
          </a:xfrm>
          <a:prstGeom prst="rect">
            <a:avLst/>
          </a:prstGeom>
          <a:noFill/>
          <a:ln w="9525">
            <a:noFill/>
            <a:miter lim="800000"/>
            <a:headEnd/>
            <a:tailEnd/>
          </a:ln>
        </p:spPr>
      </p:pic>
      <p:pic>
        <p:nvPicPr>
          <p:cNvPr id="25605" name="4 - Εικόνα" descr="2d73613b3a215b7130cef33260b38645_L.jpg"/>
          <p:cNvPicPr>
            <a:picLocks noChangeAspect="1"/>
          </p:cNvPicPr>
          <p:nvPr/>
        </p:nvPicPr>
        <p:blipFill>
          <a:blip r:embed="rId3" cstate="print"/>
          <a:srcRect/>
          <a:stretch>
            <a:fillRect/>
          </a:stretch>
        </p:blipFill>
        <p:spPr bwMode="auto">
          <a:xfrm>
            <a:off x="395288" y="836613"/>
            <a:ext cx="421322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r>
              <a:rPr lang="el-GR" b="1" smtClean="0">
                <a:solidFill>
                  <a:srgbClr val="FF9933"/>
                </a:solidFill>
              </a:rPr>
              <a:t>Θερμομέτρηση</a:t>
            </a:r>
          </a:p>
        </p:txBody>
      </p:sp>
      <p:sp>
        <p:nvSpPr>
          <p:cNvPr id="26627" name="2 - Θέση περιεχομένου"/>
          <p:cNvSpPr>
            <a:spLocks noGrp="1"/>
          </p:cNvSpPr>
          <p:nvPr>
            <p:ph sz="quarter" idx="1"/>
          </p:nvPr>
        </p:nvSpPr>
        <p:spPr>
          <a:xfrm>
            <a:off x="0" y="1484313"/>
            <a:ext cx="8893175" cy="2736850"/>
          </a:xfrm>
        </p:spPr>
        <p:txBody>
          <a:bodyPr/>
          <a:lstStyle/>
          <a:p>
            <a:r>
              <a:rPr lang="el-GR" sz="2400" smtClean="0">
                <a:solidFill>
                  <a:srgbClr val="F7E6A7"/>
                </a:solidFill>
              </a:rPr>
              <a:t>Η γυναίκα μετά κάθε πρωί τη θερμοκρασία της. Την ημέρα της ωορρηξίας η θερμοκρασία θα αυξηθεί κατά μισό βαθμό και η γυναίκα, επομένως, θα αποφύγει την επαφή</a:t>
            </a:r>
            <a:br>
              <a:rPr lang="el-GR" sz="2400" smtClean="0">
                <a:solidFill>
                  <a:srgbClr val="F7E6A7"/>
                </a:solidFill>
              </a:rPr>
            </a:br>
            <a:r>
              <a:rPr lang="el-GR" sz="2400" smtClean="0">
                <a:solidFill>
                  <a:srgbClr val="F7E6A7"/>
                </a:solidFill>
              </a:rPr>
              <a:t>*Εκνευρισμός </a:t>
            </a:r>
            <a:br>
              <a:rPr lang="el-GR" sz="2400" smtClean="0">
                <a:solidFill>
                  <a:srgbClr val="F7E6A7"/>
                </a:solidFill>
              </a:rPr>
            </a:br>
            <a:r>
              <a:rPr lang="el-GR" sz="2400" smtClean="0">
                <a:solidFill>
                  <a:srgbClr val="F7E6A7"/>
                </a:solidFill>
              </a:rPr>
              <a:t>*Μόνιμη εξάρτιση από το θερμόμετρο</a:t>
            </a:r>
            <a:br>
              <a:rPr lang="el-GR" sz="2400" smtClean="0">
                <a:solidFill>
                  <a:srgbClr val="F7E6A7"/>
                </a:solidFill>
              </a:rPr>
            </a:br>
            <a:r>
              <a:rPr lang="el-GR" sz="2400" smtClean="0">
                <a:solidFill>
                  <a:srgbClr val="F7E6A7"/>
                </a:solidFill>
              </a:rPr>
              <a:t>*ποσοστό αποτυχίας κυμαίνεται σε 2-3%</a:t>
            </a:r>
            <a:r>
              <a:rPr lang="el-GR" sz="2400" smtClean="0"/>
              <a:t/>
            </a:r>
            <a:br>
              <a:rPr lang="el-GR" sz="2400" smtClean="0"/>
            </a:br>
            <a:endParaRPr lang="el-GR" sz="2400" smtClean="0"/>
          </a:p>
          <a:p>
            <a:endParaRPr lang="el-GR" smtClean="0"/>
          </a:p>
        </p:txBody>
      </p:sp>
      <p:pic>
        <p:nvPicPr>
          <p:cNvPr id="26628" name="3 - Εικόνα" descr="img23a.jpg"/>
          <p:cNvPicPr>
            <a:picLocks noChangeAspect="1"/>
          </p:cNvPicPr>
          <p:nvPr/>
        </p:nvPicPr>
        <p:blipFill>
          <a:blip r:embed="rId2" cstate="print"/>
          <a:srcRect/>
          <a:stretch>
            <a:fillRect/>
          </a:stretch>
        </p:blipFill>
        <p:spPr bwMode="auto">
          <a:xfrm>
            <a:off x="611188" y="3933825"/>
            <a:ext cx="7773987" cy="263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b="1" smtClean="0">
                <a:solidFill>
                  <a:srgbClr val="FF9933"/>
                </a:solidFill>
              </a:rPr>
              <a:t>Μέθοδος του ημερολογίου</a:t>
            </a:r>
            <a:endParaRPr lang="el-GR" smtClean="0">
              <a:solidFill>
                <a:srgbClr val="FF9933"/>
              </a:solidFill>
            </a:endParaRPr>
          </a:p>
        </p:txBody>
      </p:sp>
      <p:sp>
        <p:nvSpPr>
          <p:cNvPr id="3" name="2 - Θέση περιεχομένου"/>
          <p:cNvSpPr>
            <a:spLocks noGrp="1"/>
          </p:cNvSpPr>
          <p:nvPr>
            <p:ph sz="quarter" idx="1"/>
          </p:nvPr>
        </p:nvSpPr>
        <p:spPr>
          <a:xfrm>
            <a:off x="971550" y="1905000"/>
            <a:ext cx="7562850" cy="2100263"/>
          </a:xfrm>
        </p:spPr>
        <p:txBody>
          <a:bodyPr>
            <a:normAutofit lnSpcReduction="10000"/>
          </a:bodyPr>
          <a:lstStyle/>
          <a:p>
            <a:pPr marL="274320" indent="-274320" fontAlgn="auto">
              <a:spcBef>
                <a:spcPts val="580"/>
              </a:spcBef>
              <a:spcAft>
                <a:spcPts val="0"/>
              </a:spcAft>
              <a:buFont typeface="Wingdings 2"/>
              <a:buChar char=""/>
              <a:defRPr/>
            </a:pPr>
            <a:r>
              <a:rPr lang="el-GR" sz="2000" b="1" dirty="0" smtClean="0">
                <a:solidFill>
                  <a:srgbClr val="F7E6A7"/>
                </a:solidFill>
              </a:rPr>
              <a:t>Η έναρξη της γόνιμης περιόδου υπολογίζεται με την αφαίρεση 18 ημερών από τη διάρκεια του μικρότερου κύκλου, ενώ η τελευταία γόνιμη ημέρα υπολογίζεται με την αφαίρεση 11 ημερών από τη διάρκεια του μεγαλύτερου κύκλου. Το διάστημα, δηλαδή, της αποχής είναι 14 ημέρες</a:t>
            </a:r>
            <a:r>
              <a:rPr lang="el-GR" sz="2000" b="1" dirty="0" smtClean="0"/>
              <a:t> </a:t>
            </a:r>
            <a:br>
              <a:rPr lang="el-GR" sz="2000" b="1" dirty="0" smtClean="0"/>
            </a:br>
            <a:r>
              <a:rPr lang="el-GR" sz="2000" b="1" dirty="0" smtClean="0"/>
              <a:t/>
            </a:r>
            <a:br>
              <a:rPr lang="el-GR" sz="2000" b="1" dirty="0" smtClean="0"/>
            </a:br>
            <a:endParaRPr lang="el-GR" sz="2000" dirty="0" smtClean="0"/>
          </a:p>
          <a:p>
            <a:pPr marL="274320" indent="-274320" fontAlgn="auto">
              <a:spcBef>
                <a:spcPts val="580"/>
              </a:spcBef>
              <a:spcAft>
                <a:spcPts val="0"/>
              </a:spcAft>
              <a:buFont typeface="Wingdings 2"/>
              <a:buChar char=""/>
              <a:defRPr/>
            </a:pPr>
            <a:endParaRPr lang="el-GR" dirty="0"/>
          </a:p>
        </p:txBody>
      </p:sp>
      <p:pic>
        <p:nvPicPr>
          <p:cNvPr id="27652" name="3 - Εικόνα" descr="hqdefault.jpg"/>
          <p:cNvPicPr>
            <a:picLocks noChangeAspect="1"/>
          </p:cNvPicPr>
          <p:nvPr/>
        </p:nvPicPr>
        <p:blipFill>
          <a:blip r:embed="rId2" cstate="print"/>
          <a:srcRect/>
          <a:stretch>
            <a:fillRect/>
          </a:stretch>
        </p:blipFill>
        <p:spPr bwMode="auto">
          <a:xfrm>
            <a:off x="827088" y="3716338"/>
            <a:ext cx="3313112" cy="2816225"/>
          </a:xfrm>
          <a:prstGeom prst="rect">
            <a:avLst/>
          </a:prstGeom>
          <a:noFill/>
          <a:ln w="9525">
            <a:noFill/>
            <a:miter lim="800000"/>
            <a:headEnd/>
            <a:tailEnd/>
          </a:ln>
        </p:spPr>
      </p:pic>
      <p:pic>
        <p:nvPicPr>
          <p:cNvPr id="27653" name="4 - Εικόνα" descr="151.jpg"/>
          <p:cNvPicPr>
            <a:picLocks noChangeAspect="1"/>
          </p:cNvPicPr>
          <p:nvPr/>
        </p:nvPicPr>
        <p:blipFill>
          <a:blip r:embed="rId3" cstate="print"/>
          <a:srcRect/>
          <a:stretch>
            <a:fillRect/>
          </a:stretch>
        </p:blipFill>
        <p:spPr bwMode="auto">
          <a:xfrm>
            <a:off x="4716463" y="3860800"/>
            <a:ext cx="3465512"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68313" y="333375"/>
            <a:ext cx="8229600" cy="1143000"/>
          </a:xfrm>
        </p:spPr>
        <p:txBody>
          <a:bodyPr/>
          <a:lstStyle/>
          <a:p>
            <a:r>
              <a:rPr lang="el-GR" b="1" smtClean="0">
                <a:solidFill>
                  <a:srgbClr val="FF9933"/>
                </a:solidFill>
              </a:rPr>
              <a:t>Κολπικές πλύσεις </a:t>
            </a:r>
            <a:r>
              <a:rPr lang="el-GR" smtClean="0">
                <a:solidFill>
                  <a:srgbClr val="F7E6A7"/>
                </a:solidFill>
              </a:rPr>
              <a:t/>
            </a:r>
            <a:br>
              <a:rPr lang="el-GR" smtClean="0">
                <a:solidFill>
                  <a:srgbClr val="F7E6A7"/>
                </a:solidFill>
              </a:rPr>
            </a:br>
            <a:endParaRPr lang="el-GR" smtClean="0">
              <a:solidFill>
                <a:srgbClr val="F7E6A7"/>
              </a:solidFill>
            </a:endParaRPr>
          </a:p>
        </p:txBody>
      </p:sp>
      <p:sp>
        <p:nvSpPr>
          <p:cNvPr id="28675" name="2 - Θέση περιεχομένου"/>
          <p:cNvSpPr>
            <a:spLocks noGrp="1"/>
          </p:cNvSpPr>
          <p:nvPr>
            <p:ph idx="1"/>
          </p:nvPr>
        </p:nvSpPr>
        <p:spPr>
          <a:xfrm>
            <a:off x="395288" y="1125538"/>
            <a:ext cx="8229600" cy="4525962"/>
          </a:xfrm>
        </p:spPr>
        <p:txBody>
          <a:bodyPr/>
          <a:lstStyle/>
          <a:p>
            <a:r>
              <a:rPr lang="el-GR" sz="2400" smtClean="0">
                <a:solidFill>
                  <a:srgbClr val="F7E6A7"/>
                </a:solidFill>
              </a:rPr>
              <a:t>Χρησιμοποιούνται κολπικές πλύσεις με ξύδι, νερό, ή διάφορα κολπικά αντισηπτικά </a:t>
            </a:r>
          </a:p>
          <a:p>
            <a:r>
              <a:rPr lang="el-GR" sz="2400" smtClean="0">
                <a:solidFill>
                  <a:srgbClr val="F7E6A7"/>
                </a:solidFill>
              </a:rPr>
              <a:t>Σκοπός: απομάκρυνση του σπέρματος από τον κόλπο. </a:t>
            </a:r>
          </a:p>
          <a:p>
            <a:r>
              <a:rPr lang="el-GR" sz="2400" smtClean="0">
                <a:solidFill>
                  <a:srgbClr val="F7E6A7"/>
                </a:solidFill>
              </a:rPr>
              <a:t>Αναξιόπιστη μέθοδος</a:t>
            </a:r>
          </a:p>
          <a:p>
            <a:r>
              <a:rPr lang="el-GR" sz="2400" smtClean="0">
                <a:solidFill>
                  <a:srgbClr val="F7E6A7"/>
                </a:solidFill>
              </a:rPr>
              <a:t>Κίνδυνος υγιεινής της γυναίκας </a:t>
            </a:r>
          </a:p>
          <a:p>
            <a:r>
              <a:rPr lang="el-GR" sz="2400" smtClean="0">
                <a:solidFill>
                  <a:srgbClr val="F7E6A7"/>
                </a:solidFill>
              </a:rPr>
              <a:t>Πιθανή κολπική μόλυνση</a:t>
            </a:r>
            <a:endParaRPr lang="el-GR" smtClean="0">
              <a:solidFill>
                <a:srgbClr val="F7E6A7"/>
              </a:solidFill>
            </a:endParaRPr>
          </a:p>
        </p:txBody>
      </p:sp>
      <p:pic>
        <p:nvPicPr>
          <p:cNvPr id="28676" name="3 - Εικόνα" descr="445-700x700.jpg"/>
          <p:cNvPicPr>
            <a:picLocks noChangeAspect="1"/>
          </p:cNvPicPr>
          <p:nvPr/>
        </p:nvPicPr>
        <p:blipFill>
          <a:blip r:embed="rId2" cstate="print"/>
          <a:srcRect/>
          <a:stretch>
            <a:fillRect/>
          </a:stretch>
        </p:blipFill>
        <p:spPr bwMode="auto">
          <a:xfrm>
            <a:off x="900113" y="3716338"/>
            <a:ext cx="2951162" cy="2952750"/>
          </a:xfrm>
          <a:prstGeom prst="rect">
            <a:avLst/>
          </a:prstGeom>
          <a:noFill/>
          <a:ln w="9525">
            <a:noFill/>
            <a:miter lim="800000"/>
            <a:headEnd/>
            <a:tailEnd/>
          </a:ln>
        </p:spPr>
      </p:pic>
      <p:pic>
        <p:nvPicPr>
          <p:cNvPr id="28677" name="4 - Εικόνα" descr="_300x470_eva_normal_new.png"/>
          <p:cNvPicPr>
            <a:picLocks noChangeAspect="1"/>
          </p:cNvPicPr>
          <p:nvPr/>
        </p:nvPicPr>
        <p:blipFill>
          <a:blip r:embed="rId3" cstate="print"/>
          <a:srcRect/>
          <a:stretch>
            <a:fillRect/>
          </a:stretch>
        </p:blipFill>
        <p:spPr bwMode="auto">
          <a:xfrm>
            <a:off x="5219700" y="2459038"/>
            <a:ext cx="2881313" cy="4511675"/>
          </a:xfrm>
          <a:prstGeom prst="rect">
            <a:avLst/>
          </a:prstGeom>
          <a:noFill/>
          <a:ln w="9525">
            <a:noFill/>
            <a:miter lim="800000"/>
            <a:headEnd/>
            <a:tailEnd/>
          </a:ln>
        </p:spPr>
      </p:pic>
      <p:pic>
        <p:nvPicPr>
          <p:cNvPr id="28678" name="5 - Εικόνα" descr="_100x170_eva_baking_new.png"/>
          <p:cNvPicPr>
            <a:picLocks noChangeAspect="1"/>
          </p:cNvPicPr>
          <p:nvPr/>
        </p:nvPicPr>
        <p:blipFill>
          <a:blip r:embed="rId4" cstate="print"/>
          <a:srcRect/>
          <a:stretch>
            <a:fillRect/>
          </a:stretch>
        </p:blipFill>
        <p:spPr bwMode="auto">
          <a:xfrm>
            <a:off x="4067175" y="4581525"/>
            <a:ext cx="1049338" cy="16446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r>
              <a:rPr lang="el-GR" b="1" smtClean="0">
                <a:solidFill>
                  <a:srgbClr val="FF9933"/>
                </a:solidFill>
              </a:rPr>
              <a:t>Το χάπι της επόμενης μέρας</a:t>
            </a:r>
            <a:r>
              <a:rPr lang="el-GR" b="1" smtClean="0"/>
              <a:t/>
            </a:r>
            <a:br>
              <a:rPr lang="el-GR" b="1" smtClean="0"/>
            </a:br>
            <a:endParaRPr lang="el-GR" smtClean="0"/>
          </a:p>
        </p:txBody>
      </p:sp>
      <p:sp>
        <p:nvSpPr>
          <p:cNvPr id="29699" name="2 - Θέση περιεχομένου"/>
          <p:cNvSpPr>
            <a:spLocks noGrp="1"/>
          </p:cNvSpPr>
          <p:nvPr>
            <p:ph idx="1"/>
          </p:nvPr>
        </p:nvSpPr>
        <p:spPr>
          <a:xfrm>
            <a:off x="250825" y="1052513"/>
            <a:ext cx="6624638" cy="4205287"/>
          </a:xfrm>
        </p:spPr>
        <p:txBody>
          <a:bodyPr/>
          <a:lstStyle/>
          <a:p>
            <a:pPr>
              <a:buFontTx/>
              <a:buNone/>
            </a:pPr>
            <a:r>
              <a:rPr lang="el-GR" sz="2400" b="1" u="sng" smtClean="0">
                <a:solidFill>
                  <a:srgbClr val="F7E6A7"/>
                </a:solidFill>
              </a:rPr>
              <a:t>Πως δρα το χάπι;</a:t>
            </a:r>
            <a:endParaRPr lang="el-GR" sz="2400" u="sng" smtClean="0">
              <a:solidFill>
                <a:srgbClr val="F7E6A7"/>
              </a:solidFill>
            </a:endParaRPr>
          </a:p>
          <a:p>
            <a:r>
              <a:rPr lang="el-GR" sz="2400" smtClean="0">
                <a:solidFill>
                  <a:srgbClr val="F7E6A7"/>
                </a:solidFill>
              </a:rPr>
              <a:t>Εμποδίζει την απελευθέρωση του ωαρίου.</a:t>
            </a:r>
          </a:p>
          <a:p>
            <a:r>
              <a:rPr lang="el-GR" sz="2400" smtClean="0">
                <a:solidFill>
                  <a:srgbClr val="F7E6A7"/>
                </a:solidFill>
              </a:rPr>
              <a:t>Παρεμποδίζει τη γονιμοποίηση του ωαρίου από το σπερματοζωάριο.</a:t>
            </a:r>
          </a:p>
          <a:p>
            <a:r>
              <a:rPr lang="el-GR" sz="2400" smtClean="0">
                <a:solidFill>
                  <a:srgbClr val="F7E6A7"/>
                </a:solidFill>
              </a:rPr>
              <a:t>Εμποδίζει την προσκόλληση του γονιμοποιημένου ωαρίου στην εσωτερική στοιβάδα της μήτρας.</a:t>
            </a:r>
            <a:r>
              <a:rPr lang="el-GR" sz="2400" smtClean="0"/>
              <a:t/>
            </a:r>
            <a:br>
              <a:rPr lang="el-GR" sz="2400" smtClean="0"/>
            </a:br>
            <a:endParaRPr lang="el-GR" sz="2400" smtClean="0"/>
          </a:p>
          <a:p>
            <a:endParaRPr lang="el-GR" smtClean="0"/>
          </a:p>
        </p:txBody>
      </p:sp>
      <p:sp>
        <p:nvSpPr>
          <p:cNvPr id="4" name="1 - Τίτλος"/>
          <p:cNvSpPr txBox="1">
            <a:spLocks/>
          </p:cNvSpPr>
          <p:nvPr/>
        </p:nvSpPr>
        <p:spPr bwMode="auto">
          <a:xfrm>
            <a:off x="323850" y="3644900"/>
            <a:ext cx="6335713" cy="2520950"/>
          </a:xfrm>
          <a:prstGeom prst="rect">
            <a:avLst/>
          </a:prstGeom>
          <a:noFill/>
          <a:ln w="9525">
            <a:noFill/>
            <a:miter lim="800000"/>
            <a:headEnd/>
            <a:tailEnd/>
          </a:ln>
        </p:spPr>
        <p:txBody>
          <a:bodyPr anchor="ctr"/>
          <a:lstStyle/>
          <a:p>
            <a:pPr algn="ctr" eaLnBrk="0" hangingPunct="0">
              <a:defRPr/>
            </a:pPr>
            <a:r>
              <a:rPr lang="el-GR" sz="2400" kern="0" dirty="0">
                <a:solidFill>
                  <a:srgbClr val="F7E6A7"/>
                </a:solidFill>
                <a:latin typeface="+mj-lt"/>
                <a:ea typeface="+mj-ea"/>
                <a:cs typeface="+mj-cs"/>
              </a:rPr>
              <a:t>Θα πρέπει να πάρετε άμεσα το πρώτο χάπι μετά το σεξ και 12-16 ώρες μετά ένα δεύτερο χάπι. </a:t>
            </a:r>
            <a:br>
              <a:rPr lang="el-GR" sz="2400" kern="0" dirty="0">
                <a:solidFill>
                  <a:srgbClr val="F7E6A7"/>
                </a:solidFill>
                <a:latin typeface="+mj-lt"/>
                <a:ea typeface="+mj-ea"/>
                <a:cs typeface="+mj-cs"/>
              </a:rPr>
            </a:br>
            <a:r>
              <a:rPr lang="el-GR" sz="2400" kern="0" dirty="0">
                <a:solidFill>
                  <a:srgbClr val="F7E6A7"/>
                </a:solidFill>
                <a:latin typeface="+mj-lt"/>
                <a:ea typeface="+mj-ea"/>
                <a:cs typeface="+mj-cs"/>
              </a:rPr>
              <a:t>Αποτελεσματικότητα 58%-95% (1</a:t>
            </a:r>
            <a:r>
              <a:rPr lang="el-GR" sz="2400" kern="0" baseline="30000" dirty="0">
                <a:solidFill>
                  <a:srgbClr val="F7E6A7"/>
                </a:solidFill>
                <a:latin typeface="+mj-lt"/>
                <a:ea typeface="+mj-ea"/>
                <a:cs typeface="+mj-cs"/>
              </a:rPr>
              <a:t>η</a:t>
            </a:r>
            <a:r>
              <a:rPr lang="el-GR" sz="2400" kern="0" dirty="0">
                <a:solidFill>
                  <a:srgbClr val="F7E6A7"/>
                </a:solidFill>
                <a:latin typeface="+mj-lt"/>
                <a:ea typeface="+mj-ea"/>
                <a:cs typeface="+mj-cs"/>
              </a:rPr>
              <a:t>-4</a:t>
            </a:r>
            <a:r>
              <a:rPr lang="el-GR" sz="2400" kern="0" baseline="30000" dirty="0">
                <a:solidFill>
                  <a:srgbClr val="F7E6A7"/>
                </a:solidFill>
                <a:latin typeface="+mj-lt"/>
                <a:ea typeface="+mj-ea"/>
                <a:cs typeface="+mj-cs"/>
              </a:rPr>
              <a:t>η</a:t>
            </a:r>
            <a:r>
              <a:rPr lang="el-GR" sz="2400" kern="0" dirty="0">
                <a:solidFill>
                  <a:srgbClr val="F7E6A7"/>
                </a:solidFill>
                <a:latin typeface="+mj-lt"/>
                <a:ea typeface="+mj-ea"/>
                <a:cs typeface="+mj-cs"/>
              </a:rPr>
              <a:t> μέρα)</a:t>
            </a:r>
            <a:br>
              <a:rPr lang="el-GR" sz="2400" kern="0" dirty="0">
                <a:solidFill>
                  <a:srgbClr val="F7E6A7"/>
                </a:solidFill>
                <a:latin typeface="+mj-lt"/>
                <a:ea typeface="+mj-ea"/>
                <a:cs typeface="+mj-cs"/>
              </a:rPr>
            </a:br>
            <a:r>
              <a:rPr lang="el-GR" sz="2400" kern="0" dirty="0">
                <a:solidFill>
                  <a:srgbClr val="F7E6A7"/>
                </a:solidFill>
                <a:latin typeface="+mj-lt"/>
                <a:ea typeface="+mj-ea"/>
                <a:cs typeface="+mj-cs"/>
              </a:rPr>
              <a:t>0% ( 5</a:t>
            </a:r>
            <a:r>
              <a:rPr lang="el-GR" sz="2400" kern="0" baseline="30000" dirty="0">
                <a:solidFill>
                  <a:srgbClr val="F7E6A7"/>
                </a:solidFill>
                <a:latin typeface="+mj-lt"/>
                <a:ea typeface="+mj-ea"/>
                <a:cs typeface="+mj-cs"/>
              </a:rPr>
              <a:t>η</a:t>
            </a:r>
            <a:r>
              <a:rPr lang="el-GR" sz="2400" kern="0" dirty="0">
                <a:solidFill>
                  <a:srgbClr val="F7E6A7"/>
                </a:solidFill>
                <a:latin typeface="+mj-lt"/>
                <a:ea typeface="+mj-ea"/>
                <a:cs typeface="+mj-cs"/>
              </a:rPr>
              <a:t> μέρα) </a:t>
            </a:r>
            <a:r>
              <a:rPr lang="el-GR" sz="2400" kern="0" dirty="0">
                <a:solidFill>
                  <a:schemeClr val="tx2"/>
                </a:solidFill>
                <a:latin typeface="+mj-lt"/>
                <a:ea typeface="+mj-ea"/>
                <a:cs typeface="+mj-cs"/>
              </a:rPr>
              <a:t/>
            </a:r>
            <a:br>
              <a:rPr lang="el-GR" sz="2400" kern="0" dirty="0">
                <a:solidFill>
                  <a:schemeClr val="tx2"/>
                </a:solidFill>
                <a:latin typeface="+mj-lt"/>
                <a:ea typeface="+mj-ea"/>
                <a:cs typeface="+mj-cs"/>
              </a:rPr>
            </a:br>
            <a:endParaRPr lang="el-GR" sz="2400" kern="0" dirty="0">
              <a:solidFill>
                <a:schemeClr val="tx2"/>
              </a:solidFill>
              <a:latin typeface="+mj-lt"/>
              <a:ea typeface="+mj-ea"/>
              <a:cs typeface="+mj-cs"/>
            </a:endParaRPr>
          </a:p>
        </p:txBody>
      </p:sp>
      <p:pic>
        <p:nvPicPr>
          <p:cNvPr id="29701" name="5 - Εικόνα" descr="hapi-epomenis-meras-1.jpg"/>
          <p:cNvPicPr>
            <a:picLocks noChangeAspect="1"/>
          </p:cNvPicPr>
          <p:nvPr/>
        </p:nvPicPr>
        <p:blipFill>
          <a:blip r:embed="rId2" cstate="print"/>
          <a:srcRect/>
          <a:stretch>
            <a:fillRect/>
          </a:stretch>
        </p:blipFill>
        <p:spPr bwMode="auto">
          <a:xfrm>
            <a:off x="6732588" y="1125538"/>
            <a:ext cx="2268537" cy="1511300"/>
          </a:xfrm>
          <a:prstGeom prst="rect">
            <a:avLst/>
          </a:prstGeom>
          <a:noFill/>
          <a:ln w="9525">
            <a:noFill/>
            <a:miter lim="800000"/>
            <a:headEnd/>
            <a:tailEnd/>
          </a:ln>
        </p:spPr>
      </p:pic>
      <p:pic>
        <p:nvPicPr>
          <p:cNvPr id="29702" name="6 - Εικόνα" descr="xapi-epomenhw-meraw.jpg"/>
          <p:cNvPicPr>
            <a:picLocks noChangeAspect="1"/>
          </p:cNvPicPr>
          <p:nvPr/>
        </p:nvPicPr>
        <p:blipFill>
          <a:blip r:embed="rId3" cstate="print"/>
          <a:srcRect r="14880"/>
          <a:stretch>
            <a:fillRect/>
          </a:stretch>
        </p:blipFill>
        <p:spPr bwMode="auto">
          <a:xfrm>
            <a:off x="6659563" y="2852738"/>
            <a:ext cx="2305050" cy="1735137"/>
          </a:xfrm>
          <a:prstGeom prst="rect">
            <a:avLst/>
          </a:prstGeom>
          <a:noFill/>
          <a:ln w="9525">
            <a:noFill/>
            <a:miter lim="800000"/>
            <a:headEnd/>
            <a:tailEnd/>
          </a:ln>
        </p:spPr>
      </p:pic>
      <p:pic>
        <p:nvPicPr>
          <p:cNvPr id="29703" name="7 - Εικόνα" descr="xapi-thumb-large.jpg"/>
          <p:cNvPicPr>
            <a:picLocks noChangeAspect="1"/>
          </p:cNvPicPr>
          <p:nvPr/>
        </p:nvPicPr>
        <p:blipFill>
          <a:blip r:embed="rId4" cstate="print"/>
          <a:srcRect/>
          <a:stretch>
            <a:fillRect/>
          </a:stretch>
        </p:blipFill>
        <p:spPr bwMode="auto">
          <a:xfrm>
            <a:off x="6659563" y="4724400"/>
            <a:ext cx="2305050" cy="1844675"/>
          </a:xfrm>
          <a:prstGeom prst="rect">
            <a:avLst/>
          </a:prstGeom>
          <a:noFill/>
          <a:ln w="9525">
            <a:noFill/>
            <a:miter lim="800000"/>
            <a:headEnd/>
            <a:tailEnd/>
          </a:ln>
        </p:spPr>
      </p:pic>
      <p:sp>
        <p:nvSpPr>
          <p:cNvPr id="29704" name="8 - Ορθογώνιο"/>
          <p:cNvSpPr>
            <a:spLocks noChangeArrowheads="1"/>
          </p:cNvSpPr>
          <p:nvPr/>
        </p:nvSpPr>
        <p:spPr bwMode="auto">
          <a:xfrm>
            <a:off x="1908175" y="5805488"/>
            <a:ext cx="3816350" cy="646112"/>
          </a:xfrm>
          <a:prstGeom prst="rect">
            <a:avLst/>
          </a:prstGeom>
          <a:noFill/>
          <a:ln w="9525">
            <a:noFill/>
            <a:miter lim="800000"/>
            <a:headEnd/>
            <a:tailEnd/>
          </a:ln>
        </p:spPr>
        <p:txBody>
          <a:bodyPr>
            <a:spAutoFit/>
          </a:bodyPr>
          <a:lstStyle/>
          <a:p>
            <a:r>
              <a:rPr lang="el-GR">
                <a:solidFill>
                  <a:schemeClr val="bg1"/>
                </a:solidFill>
              </a:rPr>
              <a:t>Παρενέργειες:</a:t>
            </a:r>
            <a:br>
              <a:rPr lang="el-GR">
                <a:solidFill>
                  <a:schemeClr val="bg1"/>
                </a:solidFill>
              </a:rPr>
            </a:br>
            <a:r>
              <a:rPr lang="el-GR">
                <a:solidFill>
                  <a:schemeClr val="bg1"/>
                </a:solidFill>
              </a:rPr>
              <a:t>ίδιες με το αντισυλληπτικό χάπι</a:t>
            </a:r>
          </a:p>
        </p:txBody>
      </p:sp>
      <p:pic>
        <p:nvPicPr>
          <p:cNvPr id="29705" name="9 - Εικόνα" descr="unnamed.png"/>
          <p:cNvPicPr>
            <a:picLocks noChangeAspect="1"/>
          </p:cNvPicPr>
          <p:nvPr/>
        </p:nvPicPr>
        <p:blipFill>
          <a:blip r:embed="rId5" cstate="print"/>
          <a:srcRect/>
          <a:stretch>
            <a:fillRect/>
          </a:stretch>
        </p:blipFill>
        <p:spPr bwMode="auto">
          <a:xfrm>
            <a:off x="468313" y="5300663"/>
            <a:ext cx="1355725"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 TextBox"/>
          <p:cNvSpPr txBox="1">
            <a:spLocks noChangeArrowheads="1"/>
          </p:cNvSpPr>
          <p:nvPr/>
        </p:nvSpPr>
        <p:spPr bwMode="auto">
          <a:xfrm>
            <a:off x="1143000" y="-714375"/>
            <a:ext cx="6913563" cy="6186488"/>
          </a:xfrm>
          <a:prstGeom prst="rect">
            <a:avLst/>
          </a:prstGeom>
          <a:noFill/>
          <a:ln w="9525">
            <a:noFill/>
            <a:miter lim="800000"/>
            <a:headEnd/>
            <a:tailEnd/>
          </a:ln>
        </p:spPr>
        <p:txBody>
          <a:bodyPr>
            <a:spAutoFit/>
          </a:bodyPr>
          <a:lstStyle/>
          <a:p>
            <a:pPr algn="ctr"/>
            <a:endParaRPr lang="el-GR" sz="3600" b="1">
              <a:solidFill>
                <a:srgbClr val="FF99CC"/>
              </a:solidFill>
            </a:endParaRPr>
          </a:p>
          <a:p>
            <a:pPr algn="ctr"/>
            <a:endParaRPr lang="el-GR" sz="3600" b="1">
              <a:solidFill>
                <a:srgbClr val="FF99CC"/>
              </a:solidFill>
            </a:endParaRPr>
          </a:p>
          <a:p>
            <a:pPr algn="ctr"/>
            <a:endParaRPr lang="el-GR" sz="3600" b="1">
              <a:solidFill>
                <a:srgbClr val="FF99CC"/>
              </a:solidFill>
            </a:endParaRPr>
          </a:p>
          <a:p>
            <a:pPr algn="ctr"/>
            <a:endParaRPr lang="el-GR" sz="3600" b="1">
              <a:solidFill>
                <a:srgbClr val="FF99CC"/>
              </a:solidFill>
            </a:endParaRPr>
          </a:p>
          <a:p>
            <a:pPr algn="ctr"/>
            <a:endParaRPr lang="el-GR" sz="3600" b="1">
              <a:solidFill>
                <a:srgbClr val="FF99CC"/>
              </a:solidFill>
            </a:endParaRPr>
          </a:p>
          <a:p>
            <a:pPr algn="ctr"/>
            <a:r>
              <a:rPr lang="el-GR" sz="3600" b="1">
                <a:solidFill>
                  <a:srgbClr val="FF99CC"/>
                </a:solidFill>
              </a:rPr>
              <a:t>ΕΡΓΑΣΙΑ Α΄ ΤΑΞΗΣ ΓΕΛ  ΒΡΟΝΤΑΔΟΥ ΣΤΑ ΠΛΑΙΣΙΑ ΤΟΥ ΜΑΘΗΜΑΤΟΣ ΤΗΣ ΒΙΟΛΟΓΙΑΣ</a:t>
            </a:r>
          </a:p>
          <a:p>
            <a:pPr algn="ctr"/>
            <a:endParaRPr lang="el-GR" sz="3600" b="1">
              <a:solidFill>
                <a:srgbClr val="FF99CC"/>
              </a:solidFill>
            </a:endParaRPr>
          </a:p>
          <a:p>
            <a:pPr algn="ctr"/>
            <a:r>
              <a:rPr lang="el-GR" sz="3600" b="1">
                <a:solidFill>
                  <a:srgbClr val="FF99CC"/>
                </a:solidFill>
              </a:rPr>
              <a:t>2014-2015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333375"/>
            <a:ext cx="7772400" cy="865188"/>
          </a:xfrm>
        </p:spPr>
        <p:txBody>
          <a:bodyPr/>
          <a:lstStyle/>
          <a:p>
            <a:r>
              <a:rPr lang="el-GR" sz="3200" b="1" smtClean="0">
                <a:solidFill>
                  <a:srgbClr val="FF9933"/>
                </a:solidFill>
              </a:rPr>
              <a:t>ΙΑΤΡΙΚΕΣ  ΜΕΘΟΔΟΙ  ΑΝΤΙΣΥΛΛΗΨΗΣ</a:t>
            </a:r>
          </a:p>
        </p:txBody>
      </p:sp>
      <p:graphicFrame>
        <p:nvGraphicFramePr>
          <p:cNvPr id="2328" name="Group 280"/>
          <p:cNvGraphicFramePr>
            <a:graphicFrameLocks noGrp="1"/>
          </p:cNvGraphicFramePr>
          <p:nvPr/>
        </p:nvGraphicFramePr>
        <p:xfrm>
          <a:off x="0" y="1700213"/>
          <a:ext cx="6840538" cy="4728909"/>
        </p:xfrm>
        <a:graphic>
          <a:graphicData uri="http://schemas.openxmlformats.org/drawingml/2006/table">
            <a:tbl>
              <a:tblPr/>
              <a:tblGrid>
                <a:gridCol w="2544763"/>
                <a:gridCol w="1966912"/>
                <a:gridCol w="2328863"/>
              </a:tblGrid>
              <a:tr h="6143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dirty="0" smtClean="0">
                          <a:ln>
                            <a:noFill/>
                          </a:ln>
                          <a:solidFill>
                            <a:schemeClr val="tx2"/>
                          </a:solidFill>
                          <a:effectLst/>
                          <a:latin typeface="Arial" charset="0"/>
                          <a:cs typeface="Arial" charset="0"/>
                        </a:rPr>
                        <a:t>Για τη γυναίκα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1700" b="1" i="0" u="none" strike="noStrike" cap="none" normalizeH="0" baseline="0" dirty="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smtClean="0">
                          <a:ln>
                            <a:noFill/>
                          </a:ln>
                          <a:solidFill>
                            <a:schemeClr val="tx2"/>
                          </a:solidFill>
                          <a:effectLst/>
                          <a:latin typeface="Arial" charset="0"/>
                          <a:cs typeface="Arial" charset="0"/>
                        </a:rPr>
                        <a:t>Ποσοστό επιτυχίας </a:t>
                      </a:r>
                      <a:r>
                        <a:rPr kumimoji="0" lang="en-US" sz="1700" b="1" i="0" u="none" strike="noStrike" cap="none" normalizeH="0" baseline="0" smtClean="0">
                          <a:ln>
                            <a:noFill/>
                          </a:ln>
                          <a:solidFill>
                            <a:schemeClr val="tx2"/>
                          </a:solidFill>
                          <a:effectLst/>
                          <a:latin typeface="Arial" charset="0"/>
                          <a:cs typeface="Arial" charset="0"/>
                        </a:rPr>
                        <a:t>(%)</a:t>
                      </a:r>
                      <a:r>
                        <a:rPr kumimoji="0" lang="el-GR" sz="1700" b="1" i="0" u="none" strike="noStrike" cap="none" normalizeH="0" baseline="0" smtClean="0">
                          <a:ln>
                            <a:noFill/>
                          </a:ln>
                          <a:solidFill>
                            <a:schemeClr val="tx2"/>
                          </a:solidFill>
                          <a:effectLst/>
                          <a:latin typeface="Arial" charset="0"/>
                          <a:cs typeface="Arial" charset="0"/>
                        </a:rPr>
                        <a:t> Συνήθης χρήση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smtClean="0">
                          <a:ln>
                            <a:noFill/>
                          </a:ln>
                          <a:solidFill>
                            <a:schemeClr val="tx2"/>
                          </a:solidFill>
                          <a:effectLst/>
                          <a:latin typeface="Arial" charset="0"/>
                          <a:cs typeface="Arial" charset="0"/>
                        </a:rPr>
                        <a:t>Ποσοστό επιτυχίας </a:t>
                      </a:r>
                      <a:r>
                        <a:rPr kumimoji="0" lang="en-US" sz="1700" b="1" i="0" u="none" strike="noStrike" cap="none" normalizeH="0" baseline="0" smtClean="0">
                          <a:ln>
                            <a:noFill/>
                          </a:ln>
                          <a:solidFill>
                            <a:schemeClr val="tx2"/>
                          </a:solidFill>
                          <a:effectLst/>
                          <a:latin typeface="Arial" charset="0"/>
                          <a:cs typeface="Arial" charset="0"/>
                        </a:rPr>
                        <a:t>(%) </a:t>
                      </a:r>
                      <a:r>
                        <a:rPr kumimoji="0" lang="el-GR" sz="1700" b="1" i="0" u="none" strike="noStrike" cap="none" normalizeH="0" baseline="0" smtClean="0">
                          <a:ln>
                            <a:noFill/>
                          </a:ln>
                          <a:solidFill>
                            <a:schemeClr val="tx2"/>
                          </a:solidFill>
                          <a:effectLst/>
                          <a:latin typeface="Arial" charset="0"/>
                          <a:cs typeface="Arial" charset="0"/>
                        </a:rPr>
                        <a:t>Τέλεια χρήση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i="0" u="none" strike="noStrike" cap="none" normalizeH="0" baseline="0" smtClean="0">
                          <a:ln>
                            <a:noFill/>
                          </a:ln>
                          <a:solidFill>
                            <a:schemeClr val="tx2"/>
                          </a:solidFill>
                          <a:effectLst/>
                          <a:latin typeface="Arial" charset="0"/>
                          <a:cs typeface="Arial" charset="0"/>
                        </a:rPr>
                        <a:t>1) </a:t>
                      </a:r>
                      <a:r>
                        <a:rPr kumimoji="0" lang="el-GR" sz="1700" b="0" i="0" u="none" strike="noStrike" cap="none" normalizeH="0" baseline="0" smtClean="0">
                          <a:ln>
                            <a:noFill/>
                          </a:ln>
                          <a:solidFill>
                            <a:srgbClr val="000000"/>
                          </a:solidFill>
                          <a:effectLst/>
                          <a:latin typeface="Arial" charset="0"/>
                          <a:cs typeface="Arial" charset="0"/>
                        </a:rPr>
                        <a:t>Depo Provera (προγεστερόνη)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1700" b="0" i="0" u="none" strike="noStrike" cap="none" normalizeH="0" baseline="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94%-97%</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99,8%</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r>
              <a:tr h="3175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0" i="0" u="none" strike="noStrike" cap="none" normalizeH="0" baseline="0" smtClean="0">
                          <a:ln>
                            <a:noFill/>
                          </a:ln>
                          <a:solidFill>
                            <a:srgbClr val="000000"/>
                          </a:solidFill>
                          <a:effectLst/>
                          <a:latin typeface="Arial" charset="0"/>
                          <a:cs typeface="Arial" charset="0"/>
                        </a:rPr>
                        <a:t>Συνδυασμένο χάπι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r>
              <a:tr h="6524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i="0" u="none" strike="noStrike" cap="none" normalizeH="0" baseline="0" smtClean="0">
                          <a:ln>
                            <a:noFill/>
                          </a:ln>
                          <a:solidFill>
                            <a:schemeClr val="tx2"/>
                          </a:solidFill>
                          <a:effectLst/>
                          <a:latin typeface="Arial" charset="0"/>
                          <a:cs typeface="Arial" charset="0"/>
                        </a:rPr>
                        <a:t>3) </a:t>
                      </a:r>
                      <a:r>
                        <a:rPr kumimoji="0" lang="el-GR" sz="1700" b="0" i="0" u="none" strike="noStrike" cap="none" normalizeH="0" baseline="0" smtClean="0">
                          <a:ln>
                            <a:noFill/>
                          </a:ln>
                          <a:solidFill>
                            <a:schemeClr val="tx2"/>
                          </a:solidFill>
                          <a:effectLst/>
                          <a:latin typeface="Arial" charset="0"/>
                          <a:cs typeface="Arial" charset="0"/>
                        </a:rPr>
                        <a:t>Ορμονικά αντισυλληπτικά</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1700" b="0" i="0" u="none" strike="noStrike" cap="none" normalizeH="0" baseline="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dirty="0" smtClean="0">
                          <a:ln>
                            <a:noFill/>
                          </a:ln>
                          <a:solidFill>
                            <a:schemeClr val="tx2"/>
                          </a:solidFill>
                          <a:effectLst/>
                          <a:latin typeface="Arial" charset="0"/>
                          <a:cs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i="0" u="none" strike="noStrike" cap="none" normalizeH="0" baseline="0" smtClean="0">
                          <a:ln>
                            <a:noFill/>
                          </a:ln>
                          <a:solidFill>
                            <a:schemeClr val="tx2"/>
                          </a:solidFill>
                          <a:effectLst/>
                          <a:latin typeface="Arial" charset="0"/>
                          <a:cs typeface="Arial" charset="0"/>
                        </a:rPr>
                        <a:t>4) </a:t>
                      </a:r>
                      <a:r>
                        <a:rPr kumimoji="0" lang="el-GR" sz="1700" b="0" i="0" u="none" strike="noStrike" cap="none" normalizeH="0" baseline="0" smtClean="0">
                          <a:ln>
                            <a:noFill/>
                          </a:ln>
                          <a:solidFill>
                            <a:schemeClr val="tx2"/>
                          </a:solidFill>
                          <a:effectLst/>
                          <a:latin typeface="Arial" charset="0"/>
                          <a:cs typeface="Arial" charset="0"/>
                        </a:rPr>
                        <a:t>Αντισυλληπτικά εμφυτεύματα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i="0" u="none" strike="noStrike" cap="none" normalizeH="0" baseline="0" smtClean="0">
                          <a:ln>
                            <a:noFill/>
                          </a:ln>
                          <a:solidFill>
                            <a:srgbClr val="000000"/>
                          </a:solidFill>
                          <a:effectLst/>
                          <a:latin typeface="Arial" charset="0"/>
                          <a:cs typeface="Arial" charset="0"/>
                        </a:rPr>
                        <a:t>5)</a:t>
                      </a:r>
                      <a:r>
                        <a:rPr kumimoji="0" lang="el-GR" sz="1700" b="0" i="0" u="none" strike="noStrike" cap="none" normalizeH="0" baseline="0" smtClean="0">
                          <a:ln>
                            <a:noFill/>
                          </a:ln>
                          <a:solidFill>
                            <a:srgbClr val="000000"/>
                          </a:solidFill>
                          <a:effectLst/>
                          <a:latin typeface="Arial" charset="0"/>
                          <a:cs typeface="Arial" charset="0"/>
                        </a:rPr>
                        <a:t>Ενδομήτριο σπείραμα χαλκού</a:t>
                      </a:r>
                      <a:r>
                        <a:rPr kumimoji="0" lang="el-GR" sz="1700" b="0" i="0" u="none" strike="noStrike" cap="none" normalizeH="0" baseline="0" smtClean="0">
                          <a:ln>
                            <a:noFill/>
                          </a:ln>
                          <a:solidFill>
                            <a:schemeClr val="tx2"/>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dirty="0" smtClean="0">
                          <a:ln>
                            <a:noFill/>
                          </a:ln>
                          <a:solidFill>
                            <a:schemeClr val="tx2"/>
                          </a:solidFill>
                          <a:effectLst/>
                          <a:latin typeface="Arial" charset="0"/>
                          <a:cs typeface="Arial" charset="0"/>
                        </a:rPr>
                        <a:t>99,4%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4510"/>
                            <a:invGamma/>
                          </a:srgbClr>
                        </a:gs>
                      </a:gsLst>
                      <a:lin ang="5400000" scaled="1"/>
                    </a:gradFill>
                  </a:tcPr>
                </a:tc>
              </a:tr>
            </a:tbl>
          </a:graphicData>
        </a:graphic>
      </p:graphicFrame>
      <p:pic>
        <p:nvPicPr>
          <p:cNvPr id="4131" name="Picture 272" descr="large-female-sign-in-a-rectangular-blue-background--166"/>
          <p:cNvPicPr>
            <a:picLocks noChangeAspect="1" noChangeArrowheads="1"/>
          </p:cNvPicPr>
          <p:nvPr/>
        </p:nvPicPr>
        <p:blipFill>
          <a:blip r:embed="rId2" cstate="print"/>
          <a:srcRect/>
          <a:stretch>
            <a:fillRect/>
          </a:stretch>
        </p:blipFill>
        <p:spPr bwMode="auto">
          <a:xfrm>
            <a:off x="7011988" y="2276475"/>
            <a:ext cx="2132012" cy="2781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4" name="Group 88"/>
          <p:cNvGraphicFramePr>
            <a:graphicFrameLocks noGrp="1"/>
          </p:cNvGraphicFramePr>
          <p:nvPr>
            <p:ph sz="half" idx="1"/>
          </p:nvPr>
        </p:nvGraphicFramePr>
        <p:xfrm>
          <a:off x="1042988" y="188913"/>
          <a:ext cx="7308850" cy="6488622"/>
        </p:xfrm>
        <a:graphic>
          <a:graphicData uri="http://schemas.openxmlformats.org/drawingml/2006/table">
            <a:tbl>
              <a:tblPr/>
              <a:tblGrid>
                <a:gridCol w="1439863"/>
                <a:gridCol w="1439862"/>
                <a:gridCol w="1441450"/>
                <a:gridCol w="1546225"/>
                <a:gridCol w="1441450"/>
              </a:tblGrid>
              <a:tr h="1681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dirty="0" smtClean="0">
                          <a:ln>
                            <a:noFill/>
                          </a:ln>
                          <a:solidFill>
                            <a:schemeClr val="tx2"/>
                          </a:solidFill>
                          <a:effectLst/>
                          <a:latin typeface="Arial" charset="0"/>
                          <a:cs typeface="Arial" charset="0"/>
                        </a:rPr>
                        <a:t>Για τη γυναίκα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smtClean="0">
                          <a:ln>
                            <a:noFill/>
                          </a:ln>
                          <a:solidFill>
                            <a:schemeClr val="tx2"/>
                          </a:solidFill>
                          <a:effectLst/>
                          <a:latin typeface="Arial" charset="0"/>
                          <a:cs typeface="Arial" charset="0"/>
                        </a:rPr>
                        <a:t>Ποσοστό επιτυχίας </a:t>
                      </a:r>
                      <a:r>
                        <a:rPr kumimoji="0" lang="en-US" sz="1700" b="1" i="0" u="none" strike="noStrike" cap="none" normalizeH="0" baseline="0" smtClean="0">
                          <a:ln>
                            <a:noFill/>
                          </a:ln>
                          <a:solidFill>
                            <a:schemeClr val="tx2"/>
                          </a:solidFill>
                          <a:effectLst/>
                          <a:latin typeface="Arial" charset="0"/>
                          <a:cs typeface="Arial" charset="0"/>
                        </a:rPr>
                        <a:t>(%)</a:t>
                      </a:r>
                      <a:r>
                        <a:rPr kumimoji="0" lang="el-GR" sz="1700" b="1" i="0" u="none" strike="noStrike" cap="none" normalizeH="0" baseline="0" smtClean="0">
                          <a:ln>
                            <a:noFill/>
                          </a:ln>
                          <a:solidFill>
                            <a:schemeClr val="tx2"/>
                          </a:solidFill>
                          <a:effectLst/>
                          <a:latin typeface="Arial" charset="0"/>
                          <a:cs typeface="Arial" charset="0"/>
                        </a:rPr>
                        <a:t> Συνήθης χρήση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smtClean="0">
                          <a:ln>
                            <a:noFill/>
                          </a:ln>
                          <a:solidFill>
                            <a:schemeClr val="tx2"/>
                          </a:solidFill>
                          <a:effectLst/>
                          <a:latin typeface="Arial" charset="0"/>
                          <a:cs typeface="Arial" charset="0"/>
                        </a:rPr>
                        <a:t>Ποσοστό επιτυχίας </a:t>
                      </a:r>
                      <a:r>
                        <a:rPr kumimoji="0" lang="en-US" sz="1700" b="1" i="0" u="none" strike="noStrike" cap="none" normalizeH="0" baseline="0" smtClean="0">
                          <a:ln>
                            <a:noFill/>
                          </a:ln>
                          <a:solidFill>
                            <a:schemeClr val="tx2"/>
                          </a:solidFill>
                          <a:effectLst/>
                          <a:latin typeface="Arial" charset="0"/>
                          <a:cs typeface="Arial" charset="0"/>
                        </a:rPr>
                        <a:t>(%) </a:t>
                      </a:r>
                      <a:r>
                        <a:rPr kumimoji="0" lang="el-GR" sz="1700" b="1" i="0" u="none" strike="noStrike" cap="none" normalizeH="0" baseline="0" smtClean="0">
                          <a:ln>
                            <a:noFill/>
                          </a:ln>
                          <a:solidFill>
                            <a:schemeClr val="tx2"/>
                          </a:solidFill>
                          <a:effectLst/>
                          <a:latin typeface="Arial" charset="0"/>
                          <a:cs typeface="Arial" charset="0"/>
                        </a:rPr>
                        <a:t>Τέλεια χρήση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1700" b="1"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dirty="0" smtClean="0">
                          <a:ln>
                            <a:noFill/>
                          </a:ln>
                          <a:solidFill>
                            <a:schemeClr val="bg1"/>
                          </a:solidFill>
                          <a:effectLst/>
                          <a:latin typeface="Arial" charset="0"/>
                          <a:cs typeface="Arial" charset="0"/>
                        </a:rPr>
                        <a:t>Για τον άντρα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1" i="0" u="none" strike="noStrike" cap="none" normalizeH="0" baseline="0" smtClean="0">
                          <a:ln>
                            <a:noFill/>
                          </a:ln>
                          <a:solidFill>
                            <a:schemeClr val="bg1"/>
                          </a:solidFill>
                          <a:effectLst/>
                          <a:latin typeface="Arial" charset="0"/>
                          <a:cs typeface="Arial" charset="0"/>
                        </a:rPr>
                        <a:t>Ποσοστό επιτυχίας </a:t>
                      </a:r>
                      <a:r>
                        <a:rPr kumimoji="0" lang="en-US" sz="1700" b="1" i="0" u="none" strike="noStrike" cap="none" normalizeH="0" baseline="0" smtClean="0">
                          <a:ln>
                            <a:noFill/>
                          </a:ln>
                          <a:solidFill>
                            <a:schemeClr val="bg1"/>
                          </a:solidFill>
                          <a:effectLst/>
                          <a:latin typeface="Arial" charset="0"/>
                          <a:cs typeface="Arial" charset="0"/>
                        </a:rPr>
                        <a:t>(%)</a:t>
                      </a:r>
                      <a:endParaRPr kumimoji="0" lang="el-GR" sz="1700" b="1"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r>
              <a:tr h="13636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i="0" u="none" strike="noStrike" cap="none" normalizeH="0" baseline="0" smtClean="0">
                          <a:ln>
                            <a:noFill/>
                          </a:ln>
                          <a:solidFill>
                            <a:schemeClr val="tx2"/>
                          </a:solidFill>
                          <a:effectLst/>
                          <a:latin typeface="Arial" charset="0"/>
                          <a:cs typeface="Arial" charset="0"/>
                        </a:rPr>
                        <a:t>6)</a:t>
                      </a:r>
                      <a:r>
                        <a:rPr kumimoji="0" lang="el-GR" sz="1700" b="0" i="0" u="none" strike="noStrike" cap="none" normalizeH="0" baseline="0" smtClean="0">
                          <a:ln>
                            <a:noFill/>
                          </a:ln>
                          <a:solidFill>
                            <a:schemeClr val="tx2"/>
                          </a:solidFill>
                          <a:effectLst/>
                          <a:latin typeface="Arial" charset="0"/>
                          <a:cs typeface="Arial" charset="0"/>
                        </a:rPr>
                        <a:t>Ορμονικό ενδομήτριο σπείραμα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99,8%</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99,8%</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700" b="0" i="0" u="none" strike="noStrike" cap="none" normalizeH="0" baseline="0" dirty="0" smtClean="0">
                          <a:ln>
                            <a:noFill/>
                          </a:ln>
                          <a:solidFill>
                            <a:schemeClr val="bg1"/>
                          </a:solidFill>
                          <a:effectLst/>
                          <a:latin typeface="Arial" charset="0"/>
                          <a:cs typeface="Arial" charset="0"/>
                        </a:rPr>
                        <a:t>1)Στείρωση βαζεκτομή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dirty="0" smtClean="0">
                          <a:ln>
                            <a:noFill/>
                          </a:ln>
                          <a:solidFill>
                            <a:schemeClr val="bg1"/>
                          </a:solidFill>
                          <a:effectLst/>
                          <a:latin typeface="Arial" charset="0"/>
                          <a:cs typeface="Arial" charset="0"/>
                        </a:rPr>
                        <a:t>99,85%-99,9%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r>
              <a:tr h="17080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i="0" u="none" strike="noStrike" cap="none" normalizeH="0" baseline="0" smtClean="0">
                          <a:ln>
                            <a:noFill/>
                          </a:ln>
                          <a:solidFill>
                            <a:schemeClr val="tx2"/>
                          </a:solidFill>
                          <a:effectLst/>
                          <a:latin typeface="Arial" charset="0"/>
                          <a:cs typeface="Arial" charset="0"/>
                        </a:rPr>
                        <a:t>7)</a:t>
                      </a:r>
                      <a:r>
                        <a:rPr kumimoji="0" lang="el-GR" sz="1700" b="0" i="0" u="none" strike="noStrike" cap="none" normalizeH="0" baseline="0" smtClean="0">
                          <a:ln>
                            <a:noFill/>
                          </a:ln>
                          <a:solidFill>
                            <a:schemeClr val="tx2"/>
                          </a:solidFill>
                          <a:effectLst/>
                          <a:latin typeface="Arial" charset="0"/>
                          <a:cs typeface="Arial" charset="0"/>
                        </a:rPr>
                        <a:t>Στείρωση</a:t>
                      </a:r>
                      <a:r>
                        <a:rPr kumimoji="0" lang="el-GR" sz="2600" b="0" i="0" u="none" strike="noStrike" cap="none" normalizeH="0" baseline="0" smtClean="0">
                          <a:ln>
                            <a:noFill/>
                          </a:ln>
                          <a:solidFill>
                            <a:schemeClr val="tx2"/>
                          </a:solidFill>
                          <a:effectLst/>
                          <a:latin typeface="Arial" charset="0"/>
                          <a:cs typeface="Arial" charset="0"/>
                        </a:rPr>
                        <a:t> </a:t>
                      </a:r>
                      <a:r>
                        <a:rPr kumimoji="0" lang="el-GR" sz="1700" b="0" i="0" u="none" strike="noStrike" cap="none" normalizeH="0" baseline="0" smtClean="0">
                          <a:ln>
                            <a:noFill/>
                          </a:ln>
                          <a:solidFill>
                            <a:schemeClr val="tx2"/>
                          </a:solidFill>
                          <a:effectLst/>
                          <a:latin typeface="Arial" charset="0"/>
                          <a:cs typeface="Arial" charset="0"/>
                        </a:rPr>
                        <a:t>Απολίνωση των σαλπίγγων</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dirty="0" smtClean="0">
                          <a:ln>
                            <a:noFill/>
                          </a:ln>
                          <a:solidFill>
                            <a:schemeClr val="tx2"/>
                          </a:solidFill>
                          <a:effectLst/>
                          <a:latin typeface="Arial" charset="0"/>
                          <a:cs typeface="Arial" charset="0"/>
                        </a:rPr>
                        <a:t>99,5%</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2600" b="0" i="0" u="none" strike="noStrike" cap="none" normalizeH="0" baseline="0" smtClean="0">
                          <a:ln>
                            <a:noFill/>
                          </a:ln>
                          <a:solidFill>
                            <a:schemeClr val="tx2"/>
                          </a:solidFill>
                          <a:effectLst/>
                          <a:latin typeface="Arial" charset="0"/>
                          <a:cs typeface="Arial" charset="0"/>
                        </a:rPr>
                        <a:t>99,5%</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800" b="0" i="0" u="none" strike="noStrike" cap="none" normalizeH="0" baseline="0" dirty="0" smtClean="0">
                          <a:ln>
                            <a:noFill/>
                          </a:ln>
                          <a:solidFill>
                            <a:schemeClr val="bg1"/>
                          </a:solidFill>
                          <a:effectLst/>
                          <a:latin typeface="Arial" charset="0"/>
                          <a:cs typeface="Arial" charset="0"/>
                        </a:rPr>
                        <a:t>Ορμονική αντισύλληψη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800" b="0" i="0" u="none" strike="noStrike" cap="none" normalizeH="0" baseline="0" dirty="0" smtClean="0">
                          <a:ln>
                            <a:noFill/>
                          </a:ln>
                          <a:solidFill>
                            <a:schemeClr val="bg1"/>
                          </a:solidFill>
                          <a:effectLst/>
                          <a:latin typeface="Arial" charset="0"/>
                          <a:cs typeface="Arial" charset="0"/>
                        </a:rPr>
                        <a:t>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r>
              <a:tr h="1703388">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sz="2600" b="0" i="0" u="none" strike="noStrike" cap="none" normalizeH="0" baseline="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DA5C0"/>
                        </a:gs>
                        <a:gs pos="100000">
                          <a:srgbClr val="FDA5C0">
                            <a:gamma/>
                            <a:tint val="3372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800" b="0" i="0" u="none" strike="noStrike" cap="none" normalizeH="0" baseline="0" dirty="0" smtClean="0">
                          <a:ln>
                            <a:noFill/>
                          </a:ln>
                          <a:solidFill>
                            <a:schemeClr val="bg1"/>
                          </a:solidFill>
                          <a:effectLst/>
                          <a:latin typeface="Arial" charset="0"/>
                          <a:cs typeface="Arial" charset="0"/>
                        </a:rPr>
                        <a:t>Μη-ορμονική</a:t>
                      </a:r>
                      <a:r>
                        <a:rPr kumimoji="0" lang="el-GR" sz="1800" b="0" i="0" u="sng" strike="noStrike" cap="none" normalizeH="0" baseline="0" dirty="0" smtClean="0">
                          <a:ln>
                            <a:noFill/>
                          </a:ln>
                          <a:solidFill>
                            <a:schemeClr val="bg1"/>
                          </a:solidFill>
                          <a:effectLst/>
                          <a:latin typeface="Arial" charset="0"/>
                          <a:cs typeface="Arial" charset="0"/>
                        </a:rPr>
                        <a:t> αντισύλληψη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l-GR" sz="1800" b="0" i="0" u="none" strike="noStrike" cap="none" normalizeH="0" baseline="0" dirty="0" smtClean="0">
                          <a:ln>
                            <a:noFill/>
                          </a:ln>
                          <a:solidFill>
                            <a:schemeClr val="bg1"/>
                          </a:solidFill>
                          <a:effectLst/>
                          <a:latin typeface="Arial" charset="0"/>
                          <a:cs typeface="Arial" charset="0"/>
                        </a:rPr>
                        <a:t>Πειραματικό στάδιο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tcPr>
                </a:tc>
              </a:tr>
            </a:tbl>
          </a:graphicData>
        </a:graphic>
      </p:graphicFrame>
      <p:pic>
        <p:nvPicPr>
          <p:cNvPr id="5154" name="Picture 70" descr="testosteron-en-oestrogeen"/>
          <p:cNvPicPr>
            <a:picLocks noChangeAspect="1" noChangeArrowheads="1"/>
          </p:cNvPicPr>
          <p:nvPr/>
        </p:nvPicPr>
        <p:blipFill>
          <a:blip r:embed="rId2" cstate="print"/>
          <a:srcRect/>
          <a:stretch>
            <a:fillRect/>
          </a:stretch>
        </p:blipFill>
        <p:spPr bwMode="auto">
          <a:xfrm>
            <a:off x="1042988" y="4941888"/>
            <a:ext cx="1476375" cy="1730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229600" cy="1143000"/>
          </a:xfrm>
        </p:spPr>
        <p:txBody>
          <a:bodyPr/>
          <a:lstStyle/>
          <a:p>
            <a:pPr eaLnBrk="1" hangingPunct="1"/>
            <a:r>
              <a:rPr lang="el-GR" b="1" u="sng" smtClean="0">
                <a:solidFill>
                  <a:srgbClr val="FF9933"/>
                </a:solidFill>
              </a:rPr>
              <a:t>Σπιράλ</a:t>
            </a:r>
            <a:r>
              <a:rPr lang="en-US" b="1" u="sng" smtClean="0">
                <a:solidFill>
                  <a:srgbClr val="FF9933"/>
                </a:solidFill>
              </a:rPr>
              <a:t> (IUD)</a:t>
            </a:r>
            <a:endParaRPr lang="el-GR" b="1" u="sng" smtClean="0">
              <a:solidFill>
                <a:srgbClr val="FF9933"/>
              </a:solidFill>
            </a:endParaRPr>
          </a:p>
        </p:txBody>
      </p:sp>
      <p:sp>
        <p:nvSpPr>
          <p:cNvPr id="6147" name="Rectangle 3"/>
          <p:cNvSpPr>
            <a:spLocks noGrp="1" noChangeArrowheads="1"/>
          </p:cNvSpPr>
          <p:nvPr>
            <p:ph type="body" idx="1"/>
          </p:nvPr>
        </p:nvSpPr>
        <p:spPr>
          <a:xfrm>
            <a:off x="468313" y="1052513"/>
            <a:ext cx="6048375" cy="5040312"/>
          </a:xfrm>
        </p:spPr>
        <p:txBody>
          <a:bodyPr/>
          <a:lstStyle/>
          <a:p>
            <a:pPr eaLnBrk="1" hangingPunct="1">
              <a:lnSpc>
                <a:spcPct val="80000"/>
              </a:lnSpc>
            </a:pPr>
            <a:r>
              <a:rPr lang="el-GR" sz="2700" smtClean="0">
                <a:solidFill>
                  <a:srgbClr val="F7E6A7"/>
                </a:solidFill>
              </a:rPr>
              <a:t>Το σπιράλ ή ενδομήτριο σπείρωμα είναι ένα σπειροειδές αντικείμενο κατασκευασμένο από πλαστικό και χαλκό. </a:t>
            </a:r>
          </a:p>
          <a:p>
            <a:pPr eaLnBrk="1" hangingPunct="1">
              <a:lnSpc>
                <a:spcPct val="80000"/>
              </a:lnSpc>
            </a:pPr>
            <a:r>
              <a:rPr lang="el-GR" sz="2700" smtClean="0">
                <a:solidFill>
                  <a:srgbClr val="F7E6A7"/>
                </a:solidFill>
              </a:rPr>
              <a:t>Αποτελεσματικότητα (97-98%)</a:t>
            </a:r>
          </a:p>
          <a:p>
            <a:pPr eaLnBrk="1" hangingPunct="1">
              <a:lnSpc>
                <a:spcPct val="80000"/>
              </a:lnSpc>
            </a:pPr>
            <a:r>
              <a:rPr lang="el-GR" sz="2700" smtClean="0">
                <a:solidFill>
                  <a:srgbClr val="F7E6A7"/>
                </a:solidFill>
              </a:rPr>
              <a:t>Μόνιμη λύση  και διάστημα αντισυλληπτικής προστασίας (2 έως 5 χρόνια), με μόνη υποχρέωση από μέρους της γυναίκας να ανιχνεύει κάθε μήνα ότι η συσκευή είναι στη θέση της. </a:t>
            </a:r>
          </a:p>
          <a:p>
            <a:pPr eaLnBrk="1" hangingPunct="1">
              <a:lnSpc>
                <a:spcPct val="80000"/>
              </a:lnSpc>
            </a:pPr>
            <a:r>
              <a:rPr lang="el-GR" sz="2700" smtClean="0">
                <a:solidFill>
                  <a:srgbClr val="F7E6A7"/>
                </a:solidFill>
              </a:rPr>
              <a:t>Εύκολη τοποθέτηση</a:t>
            </a:r>
          </a:p>
          <a:p>
            <a:pPr eaLnBrk="1" hangingPunct="1">
              <a:lnSpc>
                <a:spcPct val="80000"/>
              </a:lnSpc>
            </a:pPr>
            <a:r>
              <a:rPr lang="el-GR" sz="2700" smtClean="0">
                <a:solidFill>
                  <a:srgbClr val="F7E6A7"/>
                </a:solidFill>
              </a:rPr>
              <a:t>Κατάλληλο για γυναίκες που έχουν γεννήσει και άνω των 35 ετών </a:t>
            </a:r>
          </a:p>
          <a:p>
            <a:pPr eaLnBrk="1" hangingPunct="1"/>
            <a:endParaRPr lang="el-GR" smtClean="0"/>
          </a:p>
        </p:txBody>
      </p:sp>
      <p:pic>
        <p:nvPicPr>
          <p:cNvPr id="6148" name="Picture 6" descr="mirena"/>
          <p:cNvPicPr>
            <a:picLocks noChangeAspect="1" noChangeArrowheads="1"/>
          </p:cNvPicPr>
          <p:nvPr/>
        </p:nvPicPr>
        <p:blipFill>
          <a:blip r:embed="rId2" cstate="print"/>
          <a:srcRect/>
          <a:stretch>
            <a:fillRect/>
          </a:stretch>
        </p:blipFill>
        <p:spPr bwMode="auto">
          <a:xfrm>
            <a:off x="6659563" y="549275"/>
            <a:ext cx="2303462" cy="2687638"/>
          </a:xfrm>
          <a:prstGeom prst="rect">
            <a:avLst/>
          </a:prstGeom>
          <a:noFill/>
          <a:ln w="9525">
            <a:noFill/>
            <a:miter lim="800000"/>
            <a:headEnd/>
            <a:tailEnd/>
          </a:ln>
        </p:spPr>
      </p:pic>
      <p:pic>
        <p:nvPicPr>
          <p:cNvPr id="6149" name="4 - Εικόνα" descr="spiral2.jpg"/>
          <p:cNvPicPr>
            <a:picLocks noChangeAspect="1"/>
          </p:cNvPicPr>
          <p:nvPr/>
        </p:nvPicPr>
        <p:blipFill>
          <a:blip r:embed="rId3" cstate="print"/>
          <a:srcRect b="6476"/>
          <a:stretch>
            <a:fillRect/>
          </a:stretch>
        </p:blipFill>
        <p:spPr bwMode="auto">
          <a:xfrm>
            <a:off x="6372225" y="3789363"/>
            <a:ext cx="277177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404813"/>
            <a:ext cx="8229600" cy="5721350"/>
          </a:xfrm>
        </p:spPr>
        <p:txBody>
          <a:bodyPr/>
          <a:lstStyle/>
          <a:p>
            <a:pPr>
              <a:lnSpc>
                <a:spcPct val="80000"/>
              </a:lnSpc>
              <a:buFontTx/>
              <a:buNone/>
            </a:pPr>
            <a:r>
              <a:rPr lang="el-GR" b="1" smtClean="0">
                <a:solidFill>
                  <a:srgbClr val="FF9933"/>
                </a:solidFill>
              </a:rPr>
              <a:t>ΤΟΠΟΘΕΤΗΣΗ  ΤΟΥ  ΣΠΙΡΑΛ</a:t>
            </a:r>
            <a:endParaRPr lang="el-GR" smtClean="0">
              <a:solidFill>
                <a:srgbClr val="FF9933"/>
              </a:solidFill>
            </a:endParaRPr>
          </a:p>
          <a:p>
            <a:pPr>
              <a:lnSpc>
                <a:spcPct val="80000"/>
              </a:lnSpc>
            </a:pPr>
            <a:r>
              <a:rPr lang="el-GR" sz="2400" smtClean="0">
                <a:solidFill>
                  <a:srgbClr val="F7E6A7"/>
                </a:solidFill>
              </a:rPr>
              <a:t>Λήψη ενός ήπιου αναλγητικού ή αντιφλεγμονώδους φαρμάκου πριν από την τοποθέτηση</a:t>
            </a:r>
          </a:p>
          <a:p>
            <a:pPr>
              <a:lnSpc>
                <a:spcPct val="80000"/>
              </a:lnSpc>
            </a:pPr>
            <a:endParaRPr lang="el-GR" sz="2400" smtClean="0">
              <a:solidFill>
                <a:srgbClr val="F7E6A7"/>
              </a:solidFill>
            </a:endParaRPr>
          </a:p>
        </p:txBody>
      </p:sp>
      <p:pic>
        <p:nvPicPr>
          <p:cNvPr id="7171" name="Picture 8" descr="Κολποσκόπηση"/>
          <p:cNvPicPr>
            <a:picLocks noChangeAspect="1" noChangeArrowheads="1"/>
          </p:cNvPicPr>
          <p:nvPr/>
        </p:nvPicPr>
        <p:blipFill>
          <a:blip r:embed="rId2" cstate="print"/>
          <a:srcRect/>
          <a:stretch>
            <a:fillRect/>
          </a:stretch>
        </p:blipFill>
        <p:spPr bwMode="auto">
          <a:xfrm>
            <a:off x="6804025" y="2420938"/>
            <a:ext cx="210502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 Θέση περιεχομένου"/>
          <p:cNvSpPr>
            <a:spLocks noGrp="1"/>
          </p:cNvSpPr>
          <p:nvPr>
            <p:ph idx="1"/>
          </p:nvPr>
        </p:nvSpPr>
        <p:spPr>
          <a:xfrm>
            <a:off x="0" y="260350"/>
            <a:ext cx="4978400" cy="6192838"/>
          </a:xfrm>
        </p:spPr>
        <p:txBody>
          <a:bodyPr/>
          <a:lstStyle/>
          <a:p>
            <a:pPr>
              <a:lnSpc>
                <a:spcPct val="80000"/>
              </a:lnSpc>
              <a:buFontTx/>
              <a:buNone/>
            </a:pPr>
            <a:r>
              <a:rPr lang="el-GR" sz="2500" b="1" smtClean="0">
                <a:solidFill>
                  <a:srgbClr val="F7E6A7"/>
                </a:solidFill>
              </a:rPr>
              <a:t>          </a:t>
            </a:r>
            <a:r>
              <a:rPr lang="el-GR" sz="4000" b="1" smtClean="0">
                <a:solidFill>
                  <a:srgbClr val="F7E6A7"/>
                </a:solidFill>
              </a:rPr>
              <a:t>Λειτουργία του</a:t>
            </a:r>
            <a:r>
              <a:rPr lang="en-US" sz="4000" b="1" smtClean="0">
                <a:solidFill>
                  <a:srgbClr val="F7E6A7"/>
                </a:solidFill>
              </a:rPr>
              <a:t>:</a:t>
            </a:r>
            <a:endParaRPr lang="el-GR" sz="2500" b="1" smtClean="0">
              <a:solidFill>
                <a:srgbClr val="F7E6A7"/>
              </a:solidFill>
            </a:endParaRPr>
          </a:p>
          <a:p>
            <a:pPr eaLnBrk="1" hangingPunct="1">
              <a:lnSpc>
                <a:spcPct val="80000"/>
              </a:lnSpc>
            </a:pPr>
            <a:r>
              <a:rPr lang="el-GR" smtClean="0">
                <a:solidFill>
                  <a:srgbClr val="F7E6A7"/>
                </a:solidFill>
              </a:rPr>
              <a:t>Το ενδομήτριο σπείραμα, ως ξένο σώμα, δημιουργεί στην ενδομήτρια κοιλότητα μια άσηπτη φλεγμονή. Από τα λευκοκύτταρα που συγκεντρώνονται λόγω της φλεγμονής, απελευθερώνονται ουσίες τοξικές τόσο για τα σπερματοζωάρια όσο και για το γονιμοποιημένο ωάριο. </a:t>
            </a:r>
          </a:p>
          <a:p>
            <a:endParaRPr lang="el-GR" smtClean="0"/>
          </a:p>
        </p:txBody>
      </p:sp>
      <p:pic>
        <p:nvPicPr>
          <p:cNvPr id="8195" name="Picture 9" descr="contacepive"/>
          <p:cNvPicPr>
            <a:picLocks noChangeAspect="1" noChangeArrowheads="1"/>
          </p:cNvPicPr>
          <p:nvPr/>
        </p:nvPicPr>
        <p:blipFill>
          <a:blip r:embed="rId2" cstate="print"/>
          <a:srcRect/>
          <a:stretch>
            <a:fillRect/>
          </a:stretch>
        </p:blipFill>
        <p:spPr bwMode="auto">
          <a:xfrm>
            <a:off x="5435600" y="188913"/>
            <a:ext cx="3024188" cy="2419350"/>
          </a:xfrm>
          <a:prstGeom prst="rect">
            <a:avLst/>
          </a:prstGeom>
          <a:noFill/>
          <a:ln w="9525">
            <a:noFill/>
            <a:miter lim="800000"/>
            <a:headEnd/>
            <a:tailEnd/>
          </a:ln>
        </p:spPr>
      </p:pic>
      <p:pic>
        <p:nvPicPr>
          <p:cNvPr id="8196" name="Picture 4" descr="spiral_590_2"/>
          <p:cNvPicPr>
            <a:picLocks noChangeAspect="1" noChangeArrowheads="1"/>
          </p:cNvPicPr>
          <p:nvPr/>
        </p:nvPicPr>
        <p:blipFill>
          <a:blip r:embed="rId3" cstate="print"/>
          <a:srcRect/>
          <a:stretch>
            <a:fillRect/>
          </a:stretch>
        </p:blipFill>
        <p:spPr bwMode="auto">
          <a:xfrm>
            <a:off x="5003800" y="2708275"/>
            <a:ext cx="3816350" cy="1800225"/>
          </a:xfrm>
          <a:prstGeom prst="rect">
            <a:avLst/>
          </a:prstGeom>
          <a:noFill/>
          <a:ln w="9525">
            <a:noFill/>
            <a:miter lim="800000"/>
            <a:headEnd/>
            <a:tailEnd/>
          </a:ln>
        </p:spPr>
      </p:pic>
      <p:pic>
        <p:nvPicPr>
          <p:cNvPr id="8197" name="6 - Εικόνα" descr="spiral.jpg"/>
          <p:cNvPicPr>
            <a:picLocks noChangeAspect="1"/>
          </p:cNvPicPr>
          <p:nvPr/>
        </p:nvPicPr>
        <p:blipFill>
          <a:blip r:embed="rId4" cstate="print"/>
          <a:srcRect/>
          <a:stretch>
            <a:fillRect/>
          </a:stretch>
        </p:blipFill>
        <p:spPr bwMode="auto">
          <a:xfrm>
            <a:off x="5076825" y="4652963"/>
            <a:ext cx="3670300"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836613"/>
            <a:ext cx="4762500" cy="5688012"/>
          </a:xfrm>
        </p:spPr>
        <p:txBody>
          <a:bodyPr/>
          <a:lstStyle/>
          <a:p>
            <a:pPr eaLnBrk="1" hangingPunct="1">
              <a:lnSpc>
                <a:spcPct val="80000"/>
              </a:lnSpc>
              <a:buFontTx/>
              <a:buNone/>
            </a:pPr>
            <a:r>
              <a:rPr lang="en-US" b="1" u="sng" smtClean="0">
                <a:solidFill>
                  <a:srgbClr val="FF99CC"/>
                </a:solidFill>
              </a:rPr>
              <a:t> </a:t>
            </a:r>
            <a:r>
              <a:rPr lang="el-GR" sz="4000" b="1" u="sng" smtClean="0">
                <a:solidFill>
                  <a:srgbClr val="FF99CC"/>
                </a:solidFill>
              </a:rPr>
              <a:t>Παρενέργειες</a:t>
            </a:r>
            <a:r>
              <a:rPr lang="en-US" sz="4000" b="1" u="sng" smtClean="0">
                <a:solidFill>
                  <a:srgbClr val="FF99CC"/>
                </a:solidFill>
              </a:rPr>
              <a:t>:</a:t>
            </a:r>
            <a:endParaRPr lang="el-GR" b="1" u="sng" smtClean="0">
              <a:solidFill>
                <a:srgbClr val="FF99CC"/>
              </a:solidFill>
            </a:endParaRPr>
          </a:p>
          <a:p>
            <a:pPr eaLnBrk="1" hangingPunct="1">
              <a:lnSpc>
                <a:spcPct val="80000"/>
              </a:lnSpc>
            </a:pPr>
            <a:endParaRPr lang="en-US" b="1" u="sng" smtClean="0"/>
          </a:p>
          <a:p>
            <a:pPr eaLnBrk="1" hangingPunct="1">
              <a:lnSpc>
                <a:spcPct val="80000"/>
              </a:lnSpc>
            </a:pPr>
            <a:r>
              <a:rPr lang="el-GR" sz="2600" smtClean="0">
                <a:solidFill>
                  <a:srgbClr val="F7E6A7"/>
                </a:solidFill>
              </a:rPr>
              <a:t>Μπορεί να προκληθεί φλεγμονή ή διάτρηση της μήτρας. </a:t>
            </a:r>
          </a:p>
          <a:p>
            <a:pPr eaLnBrk="1" hangingPunct="1">
              <a:lnSpc>
                <a:spcPct val="80000"/>
              </a:lnSpc>
            </a:pPr>
            <a:r>
              <a:rPr lang="el-GR" sz="2600" smtClean="0">
                <a:solidFill>
                  <a:srgbClr val="F7E6A7"/>
                </a:solidFill>
              </a:rPr>
              <a:t> Μπορεί να αυξηθεί ο κίνδυνος ουρολοίμωξης</a:t>
            </a:r>
          </a:p>
          <a:p>
            <a:pPr eaLnBrk="1" hangingPunct="1">
              <a:lnSpc>
                <a:spcPct val="80000"/>
              </a:lnSpc>
            </a:pPr>
            <a:r>
              <a:rPr lang="el-GR" sz="2600" smtClean="0">
                <a:solidFill>
                  <a:srgbClr val="F7E6A7"/>
                </a:solidFill>
              </a:rPr>
              <a:t>Μπορεί να αυξήσει ελάχιστα τον κίνδυνο για εξωμήτριο κύηση. </a:t>
            </a:r>
          </a:p>
          <a:p>
            <a:pPr eaLnBrk="1" hangingPunct="1">
              <a:lnSpc>
                <a:spcPct val="80000"/>
              </a:lnSpc>
            </a:pPr>
            <a:r>
              <a:rPr lang="el-GR" sz="2600" smtClean="0">
                <a:solidFill>
                  <a:srgbClr val="F7E6A7"/>
                </a:solidFill>
              </a:rPr>
              <a:t>Αυξημένη διάρκεια και ποσότητα αίματος καθώς και πόνος στην περίοδο.</a:t>
            </a:r>
            <a:endParaRPr lang="el-GR" sz="2800" smtClean="0">
              <a:solidFill>
                <a:srgbClr val="F7E6A7"/>
              </a:solidFill>
            </a:endParaRPr>
          </a:p>
        </p:txBody>
      </p:sp>
      <p:pic>
        <p:nvPicPr>
          <p:cNvPr id="9219" name="Εικόνα 5"/>
          <p:cNvPicPr>
            <a:picLocks noChangeAspect="1"/>
          </p:cNvPicPr>
          <p:nvPr/>
        </p:nvPicPr>
        <p:blipFill>
          <a:blip r:embed="rId2" cstate="print"/>
          <a:srcRect/>
          <a:stretch>
            <a:fillRect/>
          </a:stretch>
        </p:blipFill>
        <p:spPr bwMode="auto">
          <a:xfrm>
            <a:off x="5219700" y="188913"/>
            <a:ext cx="3779838" cy="3065462"/>
          </a:xfrm>
          <a:prstGeom prst="rect">
            <a:avLst/>
          </a:prstGeom>
          <a:noFill/>
          <a:ln w="9525">
            <a:noFill/>
            <a:miter lim="800000"/>
            <a:headEnd/>
            <a:tailEnd/>
          </a:ln>
        </p:spPr>
      </p:pic>
      <p:pic>
        <p:nvPicPr>
          <p:cNvPr id="9220" name="Picture 18" descr="502774"/>
          <p:cNvPicPr>
            <a:picLocks noChangeAspect="1" noChangeArrowheads="1"/>
          </p:cNvPicPr>
          <p:nvPr/>
        </p:nvPicPr>
        <p:blipFill>
          <a:blip r:embed="rId3" cstate="print"/>
          <a:srcRect/>
          <a:stretch>
            <a:fillRect/>
          </a:stretch>
        </p:blipFill>
        <p:spPr bwMode="auto">
          <a:xfrm>
            <a:off x="5148263" y="3716338"/>
            <a:ext cx="3863975" cy="289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07950" y="908050"/>
            <a:ext cx="5219700" cy="3457575"/>
          </a:xfrm>
        </p:spPr>
        <p:txBody>
          <a:bodyPr/>
          <a:lstStyle/>
          <a:p>
            <a:pPr eaLnBrk="1" hangingPunct="1"/>
            <a:r>
              <a:rPr lang="el-GR" sz="1800" smtClean="0">
                <a:solidFill>
                  <a:srgbClr val="F7E6A7"/>
                </a:solidFill>
              </a:rPr>
              <a:t>Το διάφραγμα είναι ένας μαλακός, ελαστικός θόλος</a:t>
            </a:r>
            <a:r>
              <a:rPr lang="en-US" sz="1800" smtClean="0">
                <a:solidFill>
                  <a:srgbClr val="F7E6A7"/>
                </a:solidFill>
              </a:rPr>
              <a:t>, </a:t>
            </a:r>
            <a:r>
              <a:rPr lang="el-GR" sz="1800" smtClean="0">
                <a:solidFill>
                  <a:srgbClr val="F7E6A7"/>
                </a:solidFill>
              </a:rPr>
              <a:t>από σιλικόνη ή καουτσούκ</a:t>
            </a:r>
            <a:endParaRPr lang="en-US" sz="1800" smtClean="0">
              <a:solidFill>
                <a:srgbClr val="F7E6A7"/>
              </a:solidFill>
            </a:endParaRPr>
          </a:p>
          <a:p>
            <a:pPr eaLnBrk="1" hangingPunct="1"/>
            <a:r>
              <a:rPr lang="en-US" sz="1800" smtClean="0">
                <a:solidFill>
                  <a:srgbClr val="F7E6A7"/>
                </a:solidFill>
              </a:rPr>
              <a:t> </a:t>
            </a:r>
            <a:r>
              <a:rPr lang="el-GR" sz="1800" smtClean="0">
                <a:solidFill>
                  <a:srgbClr val="F7E6A7"/>
                </a:solidFill>
              </a:rPr>
              <a:t>τοποθετείται στον κόλπο</a:t>
            </a:r>
          </a:p>
          <a:p>
            <a:pPr eaLnBrk="1" hangingPunct="1"/>
            <a:r>
              <a:rPr lang="el-GR" sz="1800" smtClean="0">
                <a:solidFill>
                  <a:srgbClr val="F7E6A7"/>
                </a:solidFill>
              </a:rPr>
              <a:t>Επιλέγεται από τον γυναικολόγο της γυναίκας</a:t>
            </a:r>
          </a:p>
          <a:p>
            <a:pPr eaLnBrk="1" hangingPunct="1"/>
            <a:r>
              <a:rPr lang="el-GR" sz="1800" smtClean="0">
                <a:solidFill>
                  <a:srgbClr val="F7E6A7"/>
                </a:solidFill>
              </a:rPr>
              <a:t>Ο μαλακός, ελαστικός θόλος σχηματίζει ένα φραγμό ώστε να μην φθάνει το σπέρμα στον τράχηλο.</a:t>
            </a:r>
          </a:p>
          <a:p>
            <a:pPr eaLnBrk="1" hangingPunct="1"/>
            <a:r>
              <a:rPr lang="el-GR" sz="1800" smtClean="0">
                <a:solidFill>
                  <a:srgbClr val="F7E6A7"/>
                </a:solidFill>
              </a:rPr>
              <a:t> Μια σπερματοκτόνος αλοιφή που χρησιμοποιείται μαζί με το διάφραγμα σκοτώνει ή αδρανοποιεί το σπέρμα με 80%,  περίπου, αποτελεσματικότητα.</a:t>
            </a:r>
          </a:p>
        </p:txBody>
      </p:sp>
      <p:sp>
        <p:nvSpPr>
          <p:cNvPr id="10243" name="Rectangle 4"/>
          <p:cNvSpPr>
            <a:spLocks noGrp="1" noChangeArrowheads="1"/>
          </p:cNvSpPr>
          <p:nvPr>
            <p:ph type="title"/>
          </p:nvPr>
        </p:nvSpPr>
        <p:spPr>
          <a:xfrm>
            <a:off x="468313" y="0"/>
            <a:ext cx="8229600" cy="981075"/>
          </a:xfrm>
          <a:noFill/>
        </p:spPr>
        <p:txBody>
          <a:bodyPr/>
          <a:lstStyle/>
          <a:p>
            <a:pPr eaLnBrk="1" hangingPunct="1"/>
            <a:r>
              <a:rPr lang="el-GR" b="1" u="sng" smtClean="0">
                <a:solidFill>
                  <a:srgbClr val="FF99CC"/>
                </a:solidFill>
              </a:rPr>
              <a:t>Διάφραγμα</a:t>
            </a:r>
          </a:p>
        </p:txBody>
      </p:sp>
      <p:pic>
        <p:nvPicPr>
          <p:cNvPr id="10244" name="5 - Εικόνα" descr="486712.jpg"/>
          <p:cNvPicPr>
            <a:picLocks noChangeAspect="1" noChangeArrowheads="1"/>
          </p:cNvPicPr>
          <p:nvPr/>
        </p:nvPicPr>
        <p:blipFill>
          <a:blip r:embed="rId2" cstate="print"/>
          <a:srcRect/>
          <a:stretch>
            <a:fillRect/>
          </a:stretch>
        </p:blipFill>
        <p:spPr bwMode="auto">
          <a:xfrm>
            <a:off x="5867400" y="981075"/>
            <a:ext cx="2987675" cy="2844800"/>
          </a:xfrm>
          <a:prstGeom prst="rect">
            <a:avLst/>
          </a:prstGeom>
          <a:noFill/>
          <a:ln w="9525">
            <a:noFill/>
            <a:miter lim="800000"/>
            <a:headEnd/>
            <a:tailEnd/>
          </a:ln>
        </p:spPr>
      </p:pic>
      <p:pic>
        <p:nvPicPr>
          <p:cNvPr id="10245" name="6 - Εικόνα" descr="img12_25.jpg"/>
          <p:cNvPicPr>
            <a:picLocks noChangeAspect="1" noChangeArrowheads="1"/>
          </p:cNvPicPr>
          <p:nvPr/>
        </p:nvPicPr>
        <p:blipFill>
          <a:blip r:embed="rId3" cstate="print"/>
          <a:srcRect l="3415" t="25629" r="1910" b="40961"/>
          <a:stretch>
            <a:fillRect/>
          </a:stretch>
        </p:blipFill>
        <p:spPr bwMode="auto">
          <a:xfrm>
            <a:off x="755650" y="4508500"/>
            <a:ext cx="3705225" cy="1905000"/>
          </a:xfrm>
          <a:prstGeom prst="rect">
            <a:avLst/>
          </a:prstGeom>
          <a:noFill/>
          <a:ln w="9525">
            <a:noFill/>
            <a:miter lim="800000"/>
            <a:headEnd/>
            <a:tailEnd/>
          </a:ln>
        </p:spPr>
      </p:pic>
      <p:pic>
        <p:nvPicPr>
          <p:cNvPr id="10246" name="5 - Εικόνα" descr="δφςεςδτγδςεη.jpg"/>
          <p:cNvPicPr>
            <a:picLocks noChangeAspect="1"/>
          </p:cNvPicPr>
          <p:nvPr/>
        </p:nvPicPr>
        <p:blipFill>
          <a:blip r:embed="rId4" cstate="print"/>
          <a:srcRect t="5675" r="5659"/>
          <a:stretch>
            <a:fillRect/>
          </a:stretch>
        </p:blipFill>
        <p:spPr bwMode="auto">
          <a:xfrm>
            <a:off x="5364163" y="4149725"/>
            <a:ext cx="3600450"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1310</Words>
  <Application>Microsoft Office PowerPoint</Application>
  <PresentationFormat>Προβολή στην οθόνη (4:3)</PresentationFormat>
  <Paragraphs>194</Paragraphs>
  <Slides>29</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29</vt:i4>
      </vt:variant>
    </vt:vector>
  </HeadingPairs>
  <TitlesOfParts>
    <vt:vector size="34" baseType="lpstr">
      <vt:lpstr>Arial</vt:lpstr>
      <vt:lpstr>Calibri</vt:lpstr>
      <vt:lpstr>Wingdings</vt:lpstr>
      <vt:lpstr>Wingdings 2</vt:lpstr>
      <vt:lpstr>Προεπιλεγμένη σχεδίαση</vt:lpstr>
      <vt:lpstr>Αντισύλληψη</vt:lpstr>
      <vt:lpstr>Διαφάνεια 2</vt:lpstr>
      <vt:lpstr>ΙΑΤΡΙΚΕΣ  ΜΕΘΟΔΟΙ  ΑΝΤΙΣΥΛΛΗΨΗΣ</vt:lpstr>
      <vt:lpstr>Διαφάνεια 4</vt:lpstr>
      <vt:lpstr>Σπιράλ (IUD)</vt:lpstr>
      <vt:lpstr>Διαφάνεια 6</vt:lpstr>
      <vt:lpstr>Διαφάνεια 7</vt:lpstr>
      <vt:lpstr>Διαφάνεια 8</vt:lpstr>
      <vt:lpstr>Διάφραγμα</vt:lpstr>
      <vt:lpstr>Διαφάνεια 10</vt:lpstr>
      <vt:lpstr>Σπερματοκτόνα</vt:lpstr>
      <vt:lpstr>Διαφάνεια 12</vt:lpstr>
      <vt:lpstr>Αντισυλληπτικά χάπια</vt:lpstr>
      <vt:lpstr>Διαφάνεια 14</vt:lpstr>
      <vt:lpstr>Διαφάνεια 15</vt:lpstr>
      <vt:lpstr>    Προφυλακτικό</vt:lpstr>
      <vt:lpstr>Διαφάνεια 17</vt:lpstr>
      <vt:lpstr>Ανδρικά προφυλακτικά</vt:lpstr>
      <vt:lpstr>Γυναικεία προφυλακτικά</vt:lpstr>
      <vt:lpstr>Γυναικεία Λαπαροσκοπική Στειροποίηση </vt:lpstr>
      <vt:lpstr>Ανδρική Στειροποίηση ή Βαζεκτομή  </vt:lpstr>
      <vt:lpstr>Φυσικοί τρόποι αντισύλληψης </vt:lpstr>
      <vt:lpstr>Η μέθοδος της τραχηλικής βλέννας</vt:lpstr>
      <vt:lpstr>Διακεκομμένη συνουσία  </vt:lpstr>
      <vt:lpstr>Θερμομέτρηση</vt:lpstr>
      <vt:lpstr>Μέθοδος του ημερολογίου</vt:lpstr>
      <vt:lpstr>Κολπικές πλύσεις  </vt:lpstr>
      <vt:lpstr>Το χάπι της επόμενης μέρας </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Αντισύλληψη</dc:title>
  <dc:creator>user</dc:creator>
  <cp:lastModifiedBy>eustathia stathoulopoulou</cp:lastModifiedBy>
  <cp:revision>30</cp:revision>
  <dcterms:created xsi:type="dcterms:W3CDTF">2015-04-13T20:31:49Z</dcterms:created>
  <dcterms:modified xsi:type="dcterms:W3CDTF">2018-04-24T13:38:16Z</dcterms:modified>
</cp:coreProperties>
</file>